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8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69" r:id="rId17"/>
    <p:sldId id="270" r:id="rId18"/>
    <p:sldId id="271" r:id="rId19"/>
    <p:sldId id="272" r:id="rId20"/>
    <p:sldId id="273" r:id="rId21"/>
    <p:sldId id="274" r:id="rId22"/>
    <p:sldId id="287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92" r:id="rId31"/>
    <p:sldId id="284" r:id="rId32"/>
    <p:sldId id="295" r:id="rId33"/>
    <p:sldId id="296" r:id="rId34"/>
    <p:sldId id="297" r:id="rId35"/>
    <p:sldId id="298" r:id="rId36"/>
    <p:sldId id="299" r:id="rId37"/>
    <p:sldId id="300" r:id="rId38"/>
    <p:sldId id="302" r:id="rId39"/>
    <p:sldId id="307" r:id="rId40"/>
    <p:sldId id="308" r:id="rId41"/>
    <p:sldId id="289" r:id="rId42"/>
    <p:sldId id="290" r:id="rId43"/>
    <p:sldId id="306" r:id="rId44"/>
    <p:sldId id="291" r:id="rId45"/>
    <p:sldId id="293" r:id="rId46"/>
    <p:sldId id="282" r:id="rId47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7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26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3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5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4475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0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7738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0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0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0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0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fld id="{77864890-B9E6-4A09-99F0-3B29746E9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29618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652D751-7C43-4EBA-97CC-5F412DD80C2C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AC5A60E-89A6-4AA5-B2ED-57B66BF672C2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10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A4E6FAAE-3225-45F0-89FF-3E41C517AA2A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11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A9700B1-E1E7-4560-8752-F3C6F7500D6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12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933C4BC-AE2F-432C-9687-42CBC52647BD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13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D75FB60-A3EB-4621-B33D-DB652C174E6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14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D75FB60-A3EB-4621-B33D-DB652C174E6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15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F6877FE-5552-4891-9690-455840351493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16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88B6AD9-6849-429D-BF26-B6A3CFD97D5C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17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51C52A8-DFD9-4B87-A3E5-CC66EDE5DC6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18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B53C9C2F-383D-4814-81F7-F798AACF90E9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19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282229" y="10155538"/>
            <a:ext cx="3275462" cy="534170"/>
          </a:xfrm>
          <a:prstGeom prst="rect">
            <a:avLst/>
          </a:prstGeom>
        </p:spPr>
        <p:txBody>
          <a:bodyPr lIns="104287" tIns="52144" rIns="104287" bIns="52144" anchor="b"/>
          <a:lstStyle/>
          <a:p>
            <a:pPr algn="r">
              <a:lnSpc>
                <a:spcPct val="100000"/>
              </a:lnSpc>
            </a:pPr>
            <a:fld id="{C9AC72E8-D7D4-4595-972A-646C94799E21}" type="slidenum">
              <a:rPr lang="en-US" sz="1400">
                <a:solidFill>
                  <a:srgbClr val="000000"/>
                </a:solidFill>
                <a:latin typeface="Tahoma"/>
              </a:rPr>
              <a:pPr algn="r"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755571" y="5078611"/>
            <a:ext cx="6035438" cy="4811316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4B01685-6837-498B-BDE8-F51EC8D970F6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20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0E4713CD-826C-4B76-ABCA-EDC57C540530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21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4B01685-6837-498B-BDE8-F51EC8D970F6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22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40E066B-8B8A-487F-9C54-831497417C84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23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79E07B3-A8C1-46F1-8997-5691D643C56E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24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0DF2B4B-6F88-47CB-880A-9950F3F1FA4D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25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BC1293D0-D625-4AB5-9B6A-8157DD88387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26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991CBBE-CCAD-409E-B1C8-B8E30111DD53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27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E8B4D7F0-D3A3-4B29-8244-04D40805E6BB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28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B9A4C81C-C6AE-4D9E-BDDA-2D3899C7F3EF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29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A531DB7-2FA6-475B-90B8-6074FCC3FDEA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3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A9700B1-E1E7-4560-8752-F3C6F7500D6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30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808038"/>
            <a:ext cx="5326063" cy="3995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008388" y="5080730"/>
            <a:ext cx="5544191" cy="481192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102340" tIns="51170" rIns="102340" bIns="51170" anchor="ctr"/>
          <a:lstStyle/>
          <a:p>
            <a:endParaRPr lang="en-US"/>
          </a:p>
        </p:txBody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clone https://bitbucket.org/wuchangfeng/cs492.git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808038"/>
            <a:ext cx="5326063" cy="3995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008388" y="5080730"/>
            <a:ext cx="5544191" cy="481192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102340" tIns="51170" rIns="102340" bIns="5117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83912" y="808824"/>
            <a:ext cx="4993563" cy="39948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008388" y="5080730"/>
            <a:ext cx="5544191" cy="481192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102340" tIns="51170" rIns="102340" bIns="5117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B889C9C-10BD-406E-9CE8-732DC39BB307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46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CAAB5EFE-61A5-4019-81E9-7FCB08D26200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4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0C34ADDE-B08F-4306-B0FF-0D486FD115B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5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415D161-CD10-4BEA-9C8D-18C69931CDA8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6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8604FEC-BE60-4A13-941B-05C76453E377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7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102ECBC-32EC-4C45-8478-21D32753AABB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8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BB0C3515-E10D-4082-B275-3067CDEDA581}" type="slidenum">
              <a:rPr lang="en-US" altLang="en-US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9</a:t>
            </a:fld>
            <a:endParaRPr lang="en-US" altLang="en-US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811213"/>
            <a:ext cx="5319712" cy="3989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2068" y="1847921"/>
            <a:ext cx="8568531" cy="161168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92200" y="6888163"/>
            <a:ext cx="2100263" cy="5032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79838" y="6888163"/>
            <a:ext cx="3192462" cy="5032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61263" y="6888163"/>
            <a:ext cx="2098675" cy="503237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CA6D13-B733-4099-B076-D2915308A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969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E422-6359-4287-B0F8-872383C20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5969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1479" y="236240"/>
            <a:ext cx="2150884" cy="6523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8829" y="236240"/>
            <a:ext cx="6284639" cy="6523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1702-FD60-4B7B-BDD5-C49AC64C0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2347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6"/>
            <a:ext cx="9037638" cy="1228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1457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62300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14575" cy="4873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92BEC2-A99E-43C4-9C50-C27EBE2A5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9348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2386-F634-4CE8-9169-6A136B694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549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6804C-B6B3-45BB-B204-328AE5025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176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3832" y="2224155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2102" y="2224155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2E91A-3E93-4993-8DD5-BF88D4CE1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0639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AA02-E2FA-479B-B5FD-EBFA26A65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3108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6793-7F51-4F8E-BE2E-30705AE15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4048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061B-2A18-41AD-874F-B81B93DAC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668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1E4E5-4724-4558-BCA3-E46089FF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600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0864-5299-4988-9932-CE0566E44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298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36538"/>
            <a:ext cx="92710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60475"/>
            <a:ext cx="9240837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881813"/>
            <a:ext cx="21002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5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5963" y="6881813"/>
            <a:ext cx="3190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5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881813"/>
            <a:ext cx="21002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BFDDD4AF-E949-4B7E-897C-47F4C9027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charset="0"/>
        </a:defRPr>
      </a:lvl9pPr>
    </p:titleStyle>
    <p:bodyStyle>
      <a:lvl1pPr marL="377825" indent="-3778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3100">
          <a:solidFill>
            <a:schemeClr val="tx1"/>
          </a:solidFill>
          <a:latin typeface="+mn-lt"/>
        </a:defRPr>
      </a:lvl2pPr>
      <a:lvl3pPr marL="1258888" indent="-2508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600">
          <a:solidFill>
            <a:schemeClr val="tx1"/>
          </a:solidFill>
          <a:latin typeface="+mn-lt"/>
        </a:defRPr>
      </a:lvl3pPr>
      <a:lvl4pPr marL="1763713" indent="-2508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200">
          <a:solidFill>
            <a:schemeClr val="tx1"/>
          </a:solidFill>
          <a:latin typeface="+mn-lt"/>
        </a:defRPr>
      </a:lvl4pPr>
      <a:lvl5pPr marL="2266950" indent="-2508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200">
          <a:solidFill>
            <a:schemeClr val="tx1"/>
          </a:solidFill>
          <a:latin typeface="+mn-lt"/>
        </a:defRPr>
      </a:lvl5pPr>
      <a:lvl6pPr marL="2771844" indent="-2519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200">
          <a:solidFill>
            <a:schemeClr val="tx1"/>
          </a:solidFill>
          <a:latin typeface="+mn-lt"/>
        </a:defRPr>
      </a:lvl6pPr>
      <a:lvl7pPr marL="3275815" indent="-2519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200">
          <a:solidFill>
            <a:schemeClr val="tx1"/>
          </a:solidFill>
          <a:latin typeface="+mn-lt"/>
        </a:defRPr>
      </a:lvl7pPr>
      <a:lvl8pPr marL="3779787" indent="-2519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200">
          <a:solidFill>
            <a:schemeClr val="tx1"/>
          </a:solidFill>
          <a:latin typeface="+mn-lt"/>
        </a:defRPr>
      </a:lvl8pPr>
      <a:lvl9pPr marL="4283758" indent="-25198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ongld/peda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Gl6kpSajag?t=255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15511922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 3: Advanced Dynamic Analysis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27138" y="1979613"/>
            <a:ext cx="8853487" cy="41386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indent="-31908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 smtClean="0">
                <a:solidFill>
                  <a:srgbClr val="280099"/>
                </a:solidFill>
              </a:rPr>
              <a:t>Chapter 8: Debugging</a:t>
            </a:r>
          </a:p>
          <a:p>
            <a:pPr indent="-319088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 smtClean="0">
                <a:solidFill>
                  <a:srgbClr val="280099"/>
                </a:solidFill>
              </a:rPr>
              <a:t>Chapter 9: </a:t>
            </a:r>
            <a:r>
              <a:rPr lang="en-US" altLang="en-US" dirty="0" err="1" smtClean="0">
                <a:solidFill>
                  <a:srgbClr val="280099"/>
                </a:solidFill>
              </a:rPr>
              <a:t>OllyDbg</a:t>
            </a:r>
            <a:endParaRPr lang="en-US" altLang="en-US" dirty="0" smtClean="0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Handling exceptions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Exceptions pass control to debugger</a:t>
            </a:r>
          </a:p>
          <a:p>
            <a:pPr lvl="1"/>
            <a:r>
              <a:rPr lang="en-GB" altLang="en-US" sz="2400" dirty="0" smtClean="0"/>
              <a:t>INT 3, Trap flag in FLAGS register, Division by 0, invalid memory access</a:t>
            </a:r>
          </a:p>
          <a:p>
            <a:pPr lvl="1"/>
            <a:r>
              <a:rPr lang="en-GB" altLang="en-US" sz="2400" dirty="0" smtClean="0"/>
              <a:t>Problem</a:t>
            </a:r>
          </a:p>
          <a:p>
            <a:pPr lvl="2"/>
            <a:r>
              <a:rPr lang="en-GB" altLang="en-US" sz="2000" dirty="0" smtClean="0"/>
              <a:t>Might interfere with exception handlers that program needs to run</a:t>
            </a:r>
          </a:p>
          <a:p>
            <a:pPr lvl="2"/>
            <a:r>
              <a:rPr lang="en-GB" altLang="en-US" sz="2000" dirty="0" smtClean="0"/>
              <a:t>What if my malware is embedded in an INT 3 handler?</a:t>
            </a:r>
          </a:p>
          <a:p>
            <a:pPr lvl="1"/>
            <a:r>
              <a:rPr lang="en-GB" altLang="en-US" sz="2400" dirty="0" smtClean="0"/>
              <a:t>First-chance and second-chance exceptions</a:t>
            </a:r>
          </a:p>
          <a:p>
            <a:pPr lvl="2"/>
            <a:r>
              <a:rPr lang="en-GB" altLang="en-US" sz="2000" dirty="0" smtClean="0"/>
              <a:t>Debugger (if attached) gets first-chance control</a:t>
            </a:r>
          </a:p>
          <a:p>
            <a:pPr lvl="2"/>
            <a:r>
              <a:rPr lang="en-GB" altLang="en-US" sz="2000" dirty="0" smtClean="0"/>
              <a:t>If debugger does not want it, program allowed to handle exception</a:t>
            </a:r>
          </a:p>
          <a:p>
            <a:pPr lvl="2"/>
            <a:r>
              <a:rPr lang="en-GB" altLang="en-US" sz="2000" dirty="0" smtClean="0"/>
              <a:t>If program does not handle exception and would crash, debugger gets a second-chance to handle exception</a:t>
            </a:r>
          </a:p>
          <a:p>
            <a:pPr lvl="2"/>
            <a:r>
              <a:rPr lang="en-GB" altLang="en-US" sz="2000" dirty="0" smtClean="0"/>
              <a:t>Malware may intentionally trigger first-chance exceptions to determine environment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Modifying execution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Skip functions by changing EIP directly</a:t>
            </a:r>
          </a:p>
          <a:p>
            <a:pPr lvl="1"/>
            <a:r>
              <a:rPr lang="en-GB" altLang="en-US" dirty="0" smtClean="0"/>
              <a:t>Invoke functions directly on arguments you choose</a:t>
            </a:r>
          </a:p>
          <a:p>
            <a:pPr lvl="1"/>
            <a:r>
              <a:rPr lang="en-GB" altLang="en-US" dirty="0" smtClean="0"/>
              <a:t>Useful in debugging metamorphic malware</a:t>
            </a:r>
          </a:p>
          <a:p>
            <a:pPr lvl="2"/>
            <a:r>
              <a:rPr lang="en-GB" altLang="en-US" dirty="0" smtClean="0"/>
              <a:t>Malware programmed to behave differently under different circumstances (e.g. when being debugged, when in a VM, or when located in a nuclear enrichment facility)</a:t>
            </a:r>
          </a:p>
          <a:p>
            <a:pPr lvl="2"/>
            <a:r>
              <a:rPr lang="en-GB" altLang="en-US" dirty="0" smtClean="0"/>
              <a:t>Debugger can be set to trace branches of metamorphic code</a:t>
            </a:r>
          </a:p>
          <a:p>
            <a:pPr lvl="3"/>
            <a:r>
              <a:rPr lang="en-GB" altLang="en-US" dirty="0" smtClean="0"/>
              <a:t>Locale-based metamorphism (Listing 8-6, p. 177, Loc 4535)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31908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>
                <a:solidFill>
                  <a:srgbClr val="280099"/>
                </a:solidFill>
              </a:rPr>
              <a:t>Chapter 9: </a:t>
            </a:r>
            <a:r>
              <a:rPr lang="en-US" altLang="en-US" dirty="0" err="1">
                <a:solidFill>
                  <a:srgbClr val="280099"/>
                </a:solidFill>
              </a:rPr>
              <a:t>OllyDbg</a:t>
            </a:r>
            <a:endParaRPr lang="en-US" altLang="en-US" dirty="0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OllyDbg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Developed by </a:t>
            </a:r>
            <a:r>
              <a:rPr lang="en-GB" altLang="en-US" dirty="0" err="1" smtClean="0"/>
              <a:t>Oleh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Yuschuk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Debugger of choice for malware analysis *and* exploit developers</a:t>
            </a:r>
          </a:p>
          <a:p>
            <a:pPr lvl="1"/>
            <a:r>
              <a:rPr lang="en-GB" altLang="en-US" dirty="0" smtClean="0"/>
              <a:t>Many still use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1.1. 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2.0 also available.  32-bit only</a:t>
            </a:r>
          </a:p>
          <a:p>
            <a:pPr lvl="1"/>
            <a:r>
              <a:rPr lang="en-GB" altLang="en-US" dirty="0" smtClean="0"/>
              <a:t>Purchased by Immunity and forked as Immunity Debugger</a:t>
            </a:r>
          </a:p>
          <a:p>
            <a:pPr lvl="2"/>
            <a:r>
              <a:rPr lang="en-GB" altLang="en-US" dirty="0" smtClean="0"/>
              <a:t>Python API support added</a:t>
            </a:r>
          </a:p>
          <a:p>
            <a:pPr lvl="2"/>
            <a:r>
              <a:rPr lang="en-GB" altLang="en-US" dirty="0" smtClean="0"/>
              <a:t>Also free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Loading code in OllyDbg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Open executable from within </a:t>
            </a:r>
            <a:r>
              <a:rPr lang="en-GB" altLang="en-US" dirty="0" err="1" smtClean="0"/>
              <a:t>OllyDbg</a:t>
            </a: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In-class exercise</a:t>
            </a:r>
          </a:p>
          <a:p>
            <a:pPr lvl="1"/>
            <a:r>
              <a:rPr lang="en-GB" altLang="en-US" dirty="0" smtClean="0"/>
              <a:t>Launch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and use File=&gt;Open to recreate (Figure 9-2, p. 181, Loc. 4601) for </a:t>
            </a:r>
            <a:r>
              <a:rPr lang="en-GB" altLang="en-US" dirty="0" smtClean="0">
                <a:latin typeface="Courier New" pitchFamily="49" charset="0"/>
                <a:cs typeface="Courier New" pitchFamily="49" charset="0"/>
              </a:rPr>
              <a:t>C:\WINDOWS\notepad.exe</a:t>
            </a:r>
          </a:p>
          <a:p>
            <a:pPr lvl="1"/>
            <a:r>
              <a:rPr lang="en-GB" altLang="en-US" dirty="0" smtClean="0"/>
              <a:t>4 main windows of </a:t>
            </a:r>
            <a:r>
              <a:rPr lang="en-GB" altLang="en-US" dirty="0" err="1" smtClean="0"/>
              <a:t>OllyDbg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Disassembler, Registers, Stack, Memory dump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Loading code in OllyDbg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Launch executable and attach</a:t>
            </a:r>
          </a:p>
          <a:p>
            <a:pPr marL="0" indent="0">
              <a:buNone/>
            </a:pPr>
            <a:r>
              <a:rPr lang="en-GB" altLang="en-US" dirty="0" smtClean="0"/>
              <a:t>In-class exercise</a:t>
            </a:r>
          </a:p>
          <a:p>
            <a:pPr lvl="1"/>
            <a:r>
              <a:rPr lang="en-GB" altLang="en-US" dirty="0" smtClean="0"/>
              <a:t>Launch notepad.exe from </a:t>
            </a:r>
            <a:r>
              <a:rPr lang="en-GB" altLang="en-US" dirty="0" err="1" smtClean="0"/>
              <a:t>OllyDbg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Attach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to running notepad</a:t>
            </a:r>
          </a:p>
          <a:p>
            <a:pPr lvl="1"/>
            <a:r>
              <a:rPr lang="en-GB" altLang="en-US" dirty="0" smtClean="0"/>
              <a:t>Use the View tools to list memory, recreating (Figure 9-4, p. 183) for notepad.exe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Rebasing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Memory locations of Figure 9-4 dynamic</a:t>
            </a:r>
          </a:p>
          <a:p>
            <a:pPr lvl="1"/>
            <a:r>
              <a:rPr lang="en-GB" altLang="en-US" dirty="0" err="1" smtClean="0"/>
              <a:t>Relocatable</a:t>
            </a:r>
            <a:r>
              <a:rPr lang="en-GB" altLang="en-US" dirty="0" smtClean="0"/>
              <a:t> code allows libraries to be rebased</a:t>
            </a:r>
          </a:p>
          <a:p>
            <a:pPr lvl="1"/>
            <a:r>
              <a:rPr lang="en-GB" altLang="en-US" dirty="0" smtClean="0"/>
              <a:t>Enables libraries to be written independent of each other </a:t>
            </a:r>
          </a:p>
          <a:p>
            <a:pPr lvl="1"/>
            <a:r>
              <a:rPr lang="en-GB" altLang="en-US" dirty="0" smtClean="0"/>
              <a:t>Absolute address references modified at load time via .</a:t>
            </a:r>
            <a:r>
              <a:rPr lang="en-GB" altLang="en-US" dirty="0" err="1" smtClean="0"/>
              <a:t>reloc</a:t>
            </a:r>
            <a:r>
              <a:rPr lang="en-GB" altLang="en-US" dirty="0" smtClean="0"/>
              <a:t> information in PE header</a:t>
            </a:r>
          </a:p>
          <a:p>
            <a:pPr lvl="1"/>
            <a:r>
              <a:rPr lang="en-GB" altLang="en-US" dirty="0" smtClean="0"/>
              <a:t>Supports ASLR to thwart malware</a:t>
            </a:r>
          </a:p>
          <a:p>
            <a:pPr lvl="1"/>
            <a:r>
              <a:rPr lang="en-GB" altLang="en-US" dirty="0" smtClean="0"/>
              <a:t>In-class exercise (Windows 7 only)</a:t>
            </a:r>
          </a:p>
          <a:p>
            <a:pPr lvl="2"/>
            <a:r>
              <a:rPr lang="en-GB" altLang="en-US" dirty="0" smtClean="0"/>
              <a:t>Note the location of notepad's .text section</a:t>
            </a:r>
          </a:p>
          <a:p>
            <a:pPr lvl="2"/>
            <a:r>
              <a:rPr lang="en-GB" altLang="en-US" dirty="0" err="1" smtClean="0"/>
              <a:t>Relaunch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on notepad again</a:t>
            </a:r>
          </a:p>
          <a:p>
            <a:pPr lvl="2"/>
            <a:r>
              <a:rPr lang="en-GB" altLang="en-US" dirty="0" smtClean="0"/>
              <a:t>What is the location now?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Threads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Most programs and malware multi-threaded</a:t>
            </a:r>
          </a:p>
          <a:p>
            <a:pPr lvl="1"/>
            <a:r>
              <a:rPr lang="en-GB" altLang="en-US" dirty="0" smtClean="0"/>
              <a:t>In-class exercise</a:t>
            </a:r>
          </a:p>
          <a:p>
            <a:pPr lvl="2"/>
            <a:r>
              <a:rPr lang="en-GB" altLang="en-US" dirty="0" smtClean="0"/>
              <a:t>Launch Internet Explorer</a:t>
            </a:r>
          </a:p>
          <a:p>
            <a:pPr lvl="2"/>
            <a:r>
              <a:rPr lang="en-GB" altLang="en-US" dirty="0" smtClean="0"/>
              <a:t>Attach </a:t>
            </a:r>
            <a:r>
              <a:rPr lang="en-GB" altLang="en-US" dirty="0" err="1" smtClean="0"/>
              <a:t>OllyDbg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View threads via View&gt;Threads</a:t>
            </a:r>
          </a:p>
          <a:p>
            <a:pPr lvl="2"/>
            <a:r>
              <a:rPr lang="en-GB" altLang="en-US" dirty="0" smtClean="0"/>
              <a:t>How many threads are there?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Executing code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Debug menu</a:t>
            </a:r>
          </a:p>
          <a:p>
            <a:pPr lvl="1"/>
            <a:r>
              <a:rPr lang="en-GB" altLang="en-US" dirty="0" smtClean="0"/>
              <a:t>Run</a:t>
            </a:r>
          </a:p>
          <a:p>
            <a:pPr lvl="1"/>
            <a:r>
              <a:rPr lang="en-GB" altLang="en-US" dirty="0" smtClean="0"/>
              <a:t>Breakpoint=&gt;Run to selection</a:t>
            </a:r>
          </a:p>
          <a:p>
            <a:pPr lvl="2"/>
            <a:r>
              <a:rPr lang="en-GB" altLang="en-US" dirty="0" smtClean="0"/>
              <a:t>Continue execution until specified instruction</a:t>
            </a:r>
          </a:p>
          <a:p>
            <a:pPr lvl="1"/>
            <a:r>
              <a:rPr lang="en-GB" altLang="en-US" dirty="0" smtClean="0"/>
              <a:t>Debug=&gt;Execute till Return</a:t>
            </a:r>
          </a:p>
          <a:p>
            <a:pPr lvl="2"/>
            <a:r>
              <a:rPr lang="en-GB" altLang="en-US" dirty="0" smtClean="0"/>
              <a:t>Runs until next return hit (e.g. Finish)</a:t>
            </a:r>
          </a:p>
          <a:p>
            <a:pPr lvl="1"/>
            <a:r>
              <a:rPr lang="en-GB" altLang="en-US" dirty="0" smtClean="0"/>
              <a:t>Debug=&gt;Execute till User Code</a:t>
            </a:r>
          </a:p>
          <a:p>
            <a:pPr lvl="2"/>
            <a:r>
              <a:rPr lang="en-GB" altLang="en-US" dirty="0" smtClean="0"/>
              <a:t>Run until user program code is reached</a:t>
            </a:r>
          </a:p>
          <a:p>
            <a:pPr lvl="2"/>
            <a:r>
              <a:rPr lang="en-GB" altLang="en-US" dirty="0" smtClean="0"/>
              <a:t>Pulls out of library calls</a:t>
            </a:r>
          </a:p>
          <a:p>
            <a:pPr lvl="1"/>
            <a:r>
              <a:rPr lang="en-GB" altLang="en-US" dirty="0" smtClean="0"/>
              <a:t>Step into, step over</a:t>
            </a:r>
          </a:p>
          <a:p>
            <a:pPr lvl="2"/>
            <a:r>
              <a:rPr lang="en-GB" altLang="en-US" dirty="0" smtClean="0"/>
              <a:t>See previous lecture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Executing code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Malware making a mess out of step-over</a:t>
            </a:r>
          </a:p>
          <a:p>
            <a:pPr lvl="1"/>
            <a:r>
              <a:rPr lang="en-GB" altLang="en-US" dirty="0" smtClean="0"/>
              <a:t>p. 187, Loc. 4734</a:t>
            </a:r>
          </a:p>
          <a:p>
            <a:pPr lvl="2"/>
            <a:r>
              <a:rPr lang="en-GB" altLang="en-US" dirty="0" smtClean="0"/>
              <a:t>Step over a “call” instruction sets breakpoint to next instruction after call</a:t>
            </a:r>
          </a:p>
          <a:p>
            <a:pPr lvl="2"/>
            <a:r>
              <a:rPr lang="en-GB" altLang="en-US" dirty="0" smtClean="0"/>
              <a:t>Malware using a “tail” call might never return</a:t>
            </a:r>
          </a:p>
          <a:p>
            <a:pPr lvl="3"/>
            <a:r>
              <a:rPr lang="en-GB" altLang="en-US" dirty="0" smtClean="0"/>
              <a:t>e.g. call 01007568 at 0x010073a4 might never return to </a:t>
            </a:r>
            <a:r>
              <a:rPr lang="en-GB" altLang="en-US" dirty="0" err="1" smtClean="0"/>
              <a:t>xor</a:t>
            </a:r>
            <a:r>
              <a:rPr lang="en-GB" altLang="en-US" dirty="0" smtClean="0"/>
              <a:t> instruction at 0x01007568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8: 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320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Breakpoints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Software</a:t>
            </a:r>
          </a:p>
          <a:p>
            <a:pPr lvl="1"/>
            <a:r>
              <a:rPr lang="en-GB" altLang="en-US" dirty="0" smtClean="0"/>
              <a:t>Unconditional breakpoint (Toggle)</a:t>
            </a:r>
          </a:p>
          <a:p>
            <a:pPr lvl="2"/>
            <a:r>
              <a:rPr lang="en-GB" altLang="en-US" dirty="0" smtClean="0"/>
              <a:t>Right-click instruction to find sub-menu to set</a:t>
            </a:r>
          </a:p>
          <a:p>
            <a:pPr lvl="2"/>
            <a:r>
              <a:rPr lang="en-GB" altLang="en-US" dirty="0" smtClean="0"/>
              <a:t>Or, double-click </a:t>
            </a:r>
            <a:r>
              <a:rPr lang="en-GB" altLang="en-US" dirty="0" err="1" smtClean="0"/>
              <a:t>opcode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View=&gt;Breakpoints to list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Breakpoints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Conditional breakpoint example</a:t>
            </a:r>
          </a:p>
          <a:p>
            <a:pPr lvl="1"/>
            <a:r>
              <a:rPr lang="en-GB" altLang="en-US" dirty="0" smtClean="0"/>
              <a:t>Poison Ivy</a:t>
            </a:r>
          </a:p>
          <a:p>
            <a:pPr lvl="2"/>
            <a:r>
              <a:rPr lang="en-GB" altLang="en-US" dirty="0" smtClean="0"/>
              <a:t>Backdoor that reads </a:t>
            </a:r>
            <a:r>
              <a:rPr lang="en-GB" altLang="en-US" dirty="0" err="1" smtClean="0"/>
              <a:t>shellcode</a:t>
            </a:r>
            <a:r>
              <a:rPr lang="en-GB" altLang="en-US" dirty="0" smtClean="0"/>
              <a:t> commands from socket and executes them</a:t>
            </a:r>
          </a:p>
          <a:p>
            <a:pPr lvl="2"/>
            <a:r>
              <a:rPr lang="en-GB" altLang="en-US" dirty="0" smtClean="0"/>
              <a:t>Uses a call to </a:t>
            </a:r>
            <a:r>
              <a:rPr lang="en-GB" altLang="en-US" dirty="0" err="1" smtClean="0"/>
              <a:t>VirtualAlloc</a:t>
            </a:r>
            <a:r>
              <a:rPr lang="en-GB" altLang="en-US" dirty="0" smtClean="0"/>
              <a:t> to store command</a:t>
            </a:r>
          </a:p>
          <a:p>
            <a:pPr lvl="2"/>
            <a:r>
              <a:rPr lang="en-GB" altLang="en-US" dirty="0" smtClean="0"/>
              <a:t>Typical call to </a:t>
            </a:r>
            <a:r>
              <a:rPr lang="en-GB" altLang="en-US" dirty="0" err="1" smtClean="0"/>
              <a:t>VirtualAlloc</a:t>
            </a:r>
            <a:r>
              <a:rPr lang="en-GB" altLang="en-US" dirty="0" smtClean="0"/>
              <a:t> (Figure 9-7, p. 189, Loc. 4797)</a:t>
            </a:r>
          </a:p>
          <a:p>
            <a:pPr lvl="2"/>
            <a:r>
              <a:rPr lang="en-GB" altLang="en-US" dirty="0" smtClean="0"/>
              <a:t>Want to break only on large allocations indicative of a batch of commands (&gt; 100bytes)</a:t>
            </a:r>
          </a:p>
          <a:p>
            <a:pPr lvl="3"/>
            <a:r>
              <a:rPr lang="en-GB" altLang="en-US" dirty="0" smtClean="0"/>
              <a:t>Size parameter at [ESP+8]</a:t>
            </a:r>
          </a:p>
          <a:p>
            <a:pPr lvl="3"/>
            <a:r>
              <a:rPr lang="en-GB" altLang="en-US" dirty="0" smtClean="0"/>
              <a:t>Set breakpoint at </a:t>
            </a:r>
            <a:r>
              <a:rPr lang="en-GB" altLang="en-US" dirty="0" err="1" smtClean="0"/>
              <a:t>VirtualAlloc</a:t>
            </a:r>
            <a:r>
              <a:rPr lang="en-GB" altLang="en-US" dirty="0" smtClean="0"/>
              <a:t> entry point if condition [ESP+8] &gt; 100</a:t>
            </a:r>
          </a:p>
          <a:p>
            <a:pPr lvl="3"/>
            <a:r>
              <a:rPr lang="en-GB" altLang="en-US" dirty="0" smtClean="0"/>
              <a:t>Breakpoint=&gt;Conditional</a:t>
            </a:r>
          </a:p>
          <a:p>
            <a:pPr lvl="3"/>
            <a:r>
              <a:rPr lang="en-GB" altLang="en-US" dirty="0" smtClean="0"/>
              <a:t>Figure 9-8, p. 190, Loc. 4812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Breakpoints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Conditional breakpoints</a:t>
            </a:r>
          </a:p>
          <a:p>
            <a:pPr lvl="1"/>
            <a:r>
              <a:rPr lang="en-GB" altLang="en-US" dirty="0" smtClean="0"/>
              <a:t>In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 with notepad.exe</a:t>
            </a:r>
          </a:p>
          <a:p>
            <a:pPr lvl="2"/>
            <a:r>
              <a:rPr lang="en-GB" altLang="en-US" dirty="0" smtClean="0"/>
              <a:t>Right-click and add condition (</a:t>
            </a:r>
            <a:r>
              <a:rPr lang="en-GB" altLang="en-US" dirty="0" err="1" smtClean="0"/>
              <a:t>ecx</a:t>
            </a:r>
            <a:r>
              <a:rPr lang="en-GB" altLang="en-US" dirty="0" smtClean="0"/>
              <a:t> == 0xFFFF)</a:t>
            </a:r>
          </a:p>
          <a:p>
            <a:pPr lvl="2"/>
            <a:r>
              <a:rPr lang="en-GB" altLang="en-US" dirty="0" smtClean="0"/>
              <a:t>View=&gt;Breakpoints (to list)</a:t>
            </a:r>
          </a:p>
          <a:p>
            <a:pPr marL="377825" lvl="1" indent="-377825">
              <a:buClr>
                <a:schemeClr val="folHlink"/>
              </a:buClr>
              <a:buSzPct val="60000"/>
              <a:buNone/>
            </a:pPr>
            <a:r>
              <a:rPr lang="en-GB" altLang="en-US" dirty="0" smtClean="0"/>
              <a:t>Hardware</a:t>
            </a:r>
          </a:p>
          <a:p>
            <a:pPr lvl="1"/>
            <a:r>
              <a:rPr lang="en-GB" altLang="en-US" dirty="0" smtClean="0"/>
              <a:t>Memory breakpoint (on execution, access, write)</a:t>
            </a:r>
          </a:p>
          <a:p>
            <a:pPr lvl="2"/>
            <a:r>
              <a:rPr lang="en-GB" altLang="en-US" dirty="0" smtClean="0"/>
              <a:t>Right-click location in memory window</a:t>
            </a:r>
          </a:p>
          <a:p>
            <a:pPr lvl="1"/>
            <a:r>
              <a:rPr lang="en-GB" altLang="en-US" dirty="0" smtClean="0"/>
              <a:t>Debug =&gt; Hardware breakpoints (to list)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Loading DLLs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3200" dirty="0" smtClean="0"/>
              <a:t>Malware often delivered as DLLs to be injected into other processes</a:t>
            </a:r>
          </a:p>
          <a:p>
            <a:pPr lvl="1"/>
            <a:r>
              <a:rPr lang="en-GB" altLang="en-US" sz="2800" dirty="0" err="1" smtClean="0"/>
              <a:t>OllyDbg</a:t>
            </a:r>
            <a:r>
              <a:rPr lang="en-GB" altLang="en-US" sz="2800" dirty="0" smtClean="0"/>
              <a:t> uses loaddll.exe as dummy program </a:t>
            </a:r>
          </a:p>
          <a:p>
            <a:pPr lvl="1"/>
            <a:r>
              <a:rPr lang="en-GB" altLang="en-US" sz="2800" dirty="0" smtClean="0"/>
              <a:t>Calls into </a:t>
            </a:r>
            <a:r>
              <a:rPr lang="en-GB" altLang="en-US" sz="2800" dirty="0" err="1" smtClean="0"/>
              <a:t>DllMain</a:t>
            </a:r>
            <a:r>
              <a:rPr lang="en-GB" altLang="en-US" sz="2800" dirty="0" smtClean="0"/>
              <a:t> function of target DLL</a:t>
            </a:r>
          </a:p>
          <a:p>
            <a:pPr lvl="1"/>
            <a:r>
              <a:rPr lang="en-GB" altLang="en-US" sz="2800" dirty="0" smtClean="0"/>
              <a:t>In-class exercise</a:t>
            </a:r>
          </a:p>
          <a:p>
            <a:pPr lvl="2"/>
            <a:r>
              <a:rPr lang="en-GB" altLang="en-US" sz="2400" dirty="0" smtClean="0"/>
              <a:t>Generate Figure 9-10, p. 191, Loc. 4856</a:t>
            </a:r>
          </a:p>
          <a:p>
            <a:pPr lvl="2"/>
            <a:r>
              <a:rPr lang="en-GB" altLang="en-US" sz="2400" dirty="0" smtClean="0"/>
              <a:t>Open C:\WINDOWS\system32\ws2_32.dll in </a:t>
            </a:r>
            <a:r>
              <a:rPr lang="en-GB" altLang="en-US" sz="2400" dirty="0" err="1" smtClean="0"/>
              <a:t>OllyDbg</a:t>
            </a:r>
            <a:r>
              <a:rPr lang="en-GB" altLang="en-US" sz="2400" dirty="0" smtClean="0"/>
              <a:t>(32-bit only)</a:t>
            </a:r>
          </a:p>
          <a:p>
            <a:pPr lvl="2"/>
            <a:r>
              <a:rPr lang="en-GB" altLang="en-US" sz="2400" dirty="0" smtClean="0"/>
              <a:t>Hit play to initialize DLL</a:t>
            </a:r>
          </a:p>
          <a:p>
            <a:pPr lvl="2"/>
            <a:r>
              <a:rPr lang="en-GB" altLang="en-US" sz="2400" dirty="0" smtClean="0"/>
              <a:t>Debug=&gt;Call DLL export to call a particular exported function with custom parameters</a:t>
            </a:r>
          </a:p>
          <a:p>
            <a:pPr lvl="2"/>
            <a:r>
              <a:rPr lang="en-GB" altLang="en-US" sz="2400" dirty="0" err="1" smtClean="0"/>
              <a:t>Disassembler</a:t>
            </a:r>
            <a:r>
              <a:rPr lang="en-GB" altLang="en-US" sz="2400" dirty="0" smtClean="0"/>
              <a:t> window automatically updates with disassembled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Tracing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Recording execution</a:t>
            </a:r>
          </a:p>
          <a:p>
            <a:pPr lvl="1"/>
            <a:r>
              <a:rPr lang="en-GB" altLang="en-US" dirty="0" smtClean="0"/>
              <a:t>Call Stack Trace</a:t>
            </a:r>
          </a:p>
          <a:p>
            <a:pPr lvl="2"/>
            <a:r>
              <a:rPr lang="en-GB" altLang="en-US" dirty="0" smtClean="0"/>
              <a:t>Open notepad.exe and run</a:t>
            </a:r>
          </a:p>
          <a:p>
            <a:pPr lvl="2"/>
            <a:r>
              <a:rPr lang="en-GB" altLang="en-US" dirty="0" smtClean="0"/>
              <a:t>View =&gt; Call Stack</a:t>
            </a:r>
          </a:p>
          <a:p>
            <a:pPr lvl="2"/>
            <a:r>
              <a:rPr lang="en-GB" altLang="en-US" dirty="0" smtClean="0"/>
              <a:t>Compact view the function call path that has led to your current execution point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Tracing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Recording execution</a:t>
            </a:r>
          </a:p>
          <a:p>
            <a:pPr lvl="1"/>
            <a:r>
              <a:rPr lang="en-GB" altLang="en-US" dirty="0" smtClean="0"/>
              <a:t>Run Trace</a:t>
            </a:r>
          </a:p>
          <a:p>
            <a:pPr lvl="2"/>
            <a:r>
              <a:rPr lang="en-GB" altLang="en-US" dirty="0" err="1" smtClean="0"/>
              <a:t>OllyDbg</a:t>
            </a:r>
            <a:r>
              <a:rPr lang="en-GB" altLang="en-US" dirty="0" smtClean="0"/>
              <a:t> saves every executed instruction and all changes to registers and flags</a:t>
            </a:r>
          </a:p>
          <a:p>
            <a:pPr lvl="2"/>
            <a:r>
              <a:rPr lang="en-GB" altLang="en-US" dirty="0" smtClean="0"/>
              <a:t>In-class: Try tracing on a lab binary</a:t>
            </a:r>
          </a:p>
          <a:p>
            <a:pPr lvl="3"/>
            <a:r>
              <a:rPr lang="en-GB" altLang="en-US" dirty="0" smtClean="0"/>
              <a:t>Highlight code to trace</a:t>
            </a:r>
          </a:p>
          <a:p>
            <a:pPr lvl="3"/>
            <a:r>
              <a:rPr lang="en-GB" altLang="en-US" dirty="0" smtClean="0"/>
              <a:t>Run Trace=&gt;Add Selection</a:t>
            </a:r>
          </a:p>
          <a:p>
            <a:pPr lvl="3"/>
            <a:r>
              <a:rPr lang="en-GB" altLang="en-US" dirty="0" smtClean="0"/>
              <a:t>Execute</a:t>
            </a:r>
          </a:p>
          <a:p>
            <a:pPr lvl="3"/>
            <a:r>
              <a:rPr lang="en-GB" altLang="en-US" dirty="0" smtClean="0"/>
              <a:t>View=&gt;Run Trace</a:t>
            </a:r>
          </a:p>
          <a:p>
            <a:pPr lvl="3"/>
            <a:r>
              <a:rPr lang="en-GB" altLang="en-US" dirty="0" smtClean="0"/>
              <a:t>Go to red-highlighted traced instructions</a:t>
            </a:r>
          </a:p>
          <a:p>
            <a:pPr lvl="3"/>
            <a:r>
              <a:rPr lang="en-GB" altLang="en-US" dirty="0" smtClean="0"/>
              <a:t>- and + to navigate trace and see changes</a:t>
            </a:r>
          </a:p>
          <a:p>
            <a:pPr lvl="2"/>
            <a:r>
              <a:rPr lang="en-GB" altLang="en-US" dirty="0" smtClean="0"/>
              <a:t>Or use “Trace Into” and “Trace Over” options to run trace until next breakpoint</a:t>
            </a:r>
          </a:p>
          <a:p>
            <a:pPr lvl="3"/>
            <a:r>
              <a:rPr lang="en-GB" altLang="en-US" dirty="0" smtClean="0"/>
              <a:t>Take care to limit size of trace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Tracing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Poison Ivy backdoor example</a:t>
            </a:r>
          </a:p>
          <a:p>
            <a:pPr lvl="1"/>
            <a:r>
              <a:rPr lang="en-GB" altLang="en-US" dirty="0" err="1" smtClean="0"/>
              <a:t>VirtualAlloc</a:t>
            </a:r>
            <a:r>
              <a:rPr lang="en-GB" altLang="en-US" dirty="0" smtClean="0"/>
              <a:t> to store commands from C&amp;C server</a:t>
            </a:r>
          </a:p>
          <a:p>
            <a:pPr lvl="2"/>
            <a:r>
              <a:rPr lang="en-GB" altLang="en-US" dirty="0" smtClean="0"/>
              <a:t>Stored in heap memory</a:t>
            </a:r>
          </a:p>
          <a:p>
            <a:pPr lvl="2"/>
            <a:r>
              <a:rPr lang="en-GB" altLang="en-US" dirty="0" smtClean="0"/>
              <a:t>EIP executes from heap locations</a:t>
            </a:r>
          </a:p>
          <a:p>
            <a:pPr lvl="1"/>
            <a:r>
              <a:rPr lang="en-GB" altLang="en-US" dirty="0" smtClean="0"/>
              <a:t>Goal: Begin tracing when EIP points to heap</a:t>
            </a:r>
          </a:p>
          <a:p>
            <a:pPr lvl="2"/>
            <a:r>
              <a:rPr lang="en-GB" altLang="en-US" dirty="0" smtClean="0"/>
              <a:t>Step #1: Use Debug=&gt;Set condition to set condition to pause on EIP outside of program segment (Figure 9-11, p. 194, Loc. 4906)</a:t>
            </a:r>
          </a:p>
          <a:p>
            <a:pPr lvl="2"/>
            <a:r>
              <a:rPr lang="en-GB" altLang="en-US" dirty="0" smtClean="0"/>
              <a:t>Step #2: Trace Into to execute until condition met</a:t>
            </a:r>
          </a:p>
          <a:p>
            <a:pPr lvl="2"/>
            <a:r>
              <a:rPr lang="en-GB" altLang="en-US" dirty="0" smtClean="0"/>
              <a:t>Step #3: Use – key to backup execution to see where entry into </a:t>
            </a:r>
            <a:r>
              <a:rPr lang="en-GB" altLang="en-US" dirty="0" err="1" smtClean="0"/>
              <a:t>shellcode</a:t>
            </a:r>
            <a:r>
              <a:rPr lang="en-GB" altLang="en-US" dirty="0" smtClean="0"/>
              <a:t> occurred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Exceptions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Exception handling with </a:t>
            </a:r>
            <a:r>
              <a:rPr lang="en-GB" altLang="en-US" dirty="0" err="1" smtClean="0"/>
              <a:t>OllyDbg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User options</a:t>
            </a:r>
          </a:p>
          <a:p>
            <a:pPr lvl="2"/>
            <a:r>
              <a:rPr lang="en-GB" altLang="en-US" dirty="0" smtClean="0"/>
              <a:t>Step into exception</a:t>
            </a:r>
          </a:p>
          <a:p>
            <a:pPr lvl="2"/>
            <a:r>
              <a:rPr lang="en-GB" altLang="en-US" dirty="0" smtClean="0"/>
              <a:t>Step over exception</a:t>
            </a:r>
          </a:p>
          <a:p>
            <a:pPr lvl="2"/>
            <a:r>
              <a:rPr lang="en-GB" altLang="en-US" dirty="0" smtClean="0"/>
              <a:t>Run debugger exception handler</a:t>
            </a:r>
          </a:p>
          <a:p>
            <a:pPr lvl="1"/>
            <a:r>
              <a:rPr lang="en-GB" altLang="en-US" dirty="0" smtClean="0"/>
              <a:t>Can also set in Debugging Options to ignore all exceptions (immediately transfer control back to program)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Patching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Modifying program instructions to change </a:t>
            </a:r>
            <a:r>
              <a:rPr lang="en-GB" altLang="en-US" dirty="0" err="1" smtClean="0"/>
              <a:t>behavior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In class</a:t>
            </a:r>
          </a:p>
          <a:p>
            <a:pPr lvl="2"/>
            <a:r>
              <a:rPr lang="en-GB" altLang="en-US" dirty="0" smtClean="0"/>
              <a:t>In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, modify conditional branch within Lab 3-4 to bypass filename check that deletes file</a:t>
            </a:r>
          </a:p>
          <a:p>
            <a:pPr lvl="3"/>
            <a:r>
              <a:rPr lang="en-GB" altLang="en-US" dirty="0" smtClean="0"/>
              <a:t>NOP out call to </a:t>
            </a:r>
            <a:r>
              <a:rPr lang="en-GB" altLang="en-US" dirty="0" err="1" smtClean="0"/>
              <a:t>ShellExecute</a:t>
            </a:r>
            <a:endParaRPr lang="en-GB" altLang="en-US" dirty="0" smtClean="0"/>
          </a:p>
          <a:p>
            <a:pPr lvl="3"/>
            <a:r>
              <a:rPr lang="en-GB" altLang="en-US" dirty="0" smtClean="0"/>
              <a:t>At 0x04024EE =&gt; Right-click, Binary=&gt;Edit, Fill with NOPs</a:t>
            </a:r>
          </a:p>
          <a:p>
            <a:pPr lvl="2"/>
            <a:r>
              <a:rPr lang="en-GB" altLang="en-US" dirty="0" smtClean="0"/>
              <a:t>Copy modifications to new executable via </a:t>
            </a:r>
            <a:r>
              <a:rPr lang="en-GB" altLang="en-US" dirty="0" err="1" smtClean="0"/>
              <a:t>OllyDump</a:t>
            </a:r>
            <a:r>
              <a:rPr lang="en-GB" altLang="en-US" dirty="0" smtClean="0"/>
              <a:t> (see next slide)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Dumping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Create new binary upon unpacking program</a:t>
            </a:r>
          </a:p>
          <a:p>
            <a:pPr lvl="1"/>
            <a:r>
              <a:rPr lang="en-GB" altLang="en-US" dirty="0" err="1" smtClean="0"/>
              <a:t>OllyDump</a:t>
            </a:r>
            <a:r>
              <a:rPr lang="en-GB" altLang="en-US" dirty="0" smtClean="0"/>
              <a:t> plug-in</a:t>
            </a:r>
          </a:p>
          <a:p>
            <a:pPr lvl="1"/>
            <a:r>
              <a:rPr lang="en-GB" altLang="en-US" dirty="0" smtClean="0"/>
              <a:t>Find entry point after unpacking and decryption operations of malware performed</a:t>
            </a:r>
          </a:p>
          <a:p>
            <a:pPr lvl="1"/>
            <a:r>
              <a:rPr lang="en-GB" altLang="en-US" dirty="0" smtClean="0"/>
              <a:t>Creates a new executable that can be </a:t>
            </a:r>
            <a:r>
              <a:rPr lang="en-GB" altLang="en-US" dirty="0" err="1" smtClean="0"/>
              <a:t>analyzed</a:t>
            </a:r>
            <a:r>
              <a:rPr lang="en-GB" altLang="en-US" dirty="0" smtClean="0"/>
              <a:t> within IDA Pro</a:t>
            </a:r>
          </a:p>
          <a:p>
            <a:pPr lvl="1"/>
            <a:r>
              <a:rPr lang="en-GB" altLang="en-US" dirty="0" smtClean="0"/>
              <a:t>Figure 9-16, p. 198, Loc. 4991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Debugger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Hardware or software used to examine execution of another program</a:t>
            </a:r>
          </a:p>
          <a:p>
            <a:pPr lvl="1"/>
            <a:r>
              <a:rPr lang="en-GB" altLang="en-US" dirty="0" smtClean="0"/>
              <a:t>Disassembler: static snapshot of what code looks like before execution</a:t>
            </a:r>
          </a:p>
          <a:p>
            <a:pPr lvl="1"/>
            <a:r>
              <a:rPr lang="en-GB" altLang="en-US" dirty="0" smtClean="0"/>
              <a:t>Debugger: dynamic snapshot of what code does during execution</a:t>
            </a:r>
          </a:p>
          <a:p>
            <a:pPr lvl="1"/>
            <a:endParaRPr lang="en-GB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31908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>
                <a:solidFill>
                  <a:srgbClr val="280099"/>
                </a:solidFill>
              </a:rPr>
              <a:t>Chapter </a:t>
            </a:r>
            <a:r>
              <a:rPr lang="en-US" altLang="en-US" dirty="0" smtClean="0">
                <a:solidFill>
                  <a:srgbClr val="280099"/>
                </a:solidFill>
              </a:rPr>
              <a:t>9.5: Other debuggers</a:t>
            </a:r>
            <a:endParaRPr lang="en-US" altLang="en-US" dirty="0">
              <a:solidFill>
                <a:srgbClr val="28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(the ancient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CTF levels for teaching the tool</a:t>
            </a:r>
          </a:p>
          <a:p>
            <a:pPr lvl="1"/>
            <a:r>
              <a:rPr lang="en-US" dirty="0" err="1" smtClean="0"/>
              <a:t>gdb</a:t>
            </a:r>
            <a:r>
              <a:rPr lang="en-US" dirty="0" smtClean="0"/>
              <a:t> –</a:t>
            </a:r>
            <a:r>
              <a:rPr lang="en-US" dirty="0" err="1" smtClean="0"/>
              <a:t>tui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program execution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376229" indent="-353480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run</a:t>
            </a:r>
          </a:p>
          <a:p>
            <a:pPr marL="794455" lvl="1" indent="-290484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Starts the program</a:t>
            </a:r>
          </a:p>
          <a:p>
            <a:pPr marL="376229" indent="-353480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step</a:t>
            </a:r>
          </a:p>
          <a:p>
            <a:pPr marL="794455" lvl="1" indent="-290484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Execute until a different source line reached (step into calls)</a:t>
            </a:r>
          </a:p>
          <a:p>
            <a:pPr marL="376229" indent="-353480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</a:t>
            </a:r>
          </a:p>
          <a:p>
            <a:pPr marL="794455" lvl="1" indent="-290484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Execute until next source line reached, proceeding through subroutine calls.</a:t>
            </a:r>
          </a:p>
          <a:p>
            <a:pPr marL="376229" indent="-353480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continue</a:t>
            </a:r>
          </a:p>
          <a:p>
            <a:pPr marL="794455" lvl="1" indent="-290484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76229" algn="l"/>
                <a:tab pos="880201" algn="l"/>
                <a:tab pos="1384172" algn="l"/>
                <a:tab pos="1888144" algn="l"/>
                <a:tab pos="2392116" algn="l"/>
                <a:tab pos="2896087" algn="l"/>
                <a:tab pos="3400059" algn="l"/>
                <a:tab pos="3904030" algn="l"/>
                <a:tab pos="4408002" algn="l"/>
                <a:tab pos="4911973" algn="l"/>
                <a:tab pos="5415945" algn="l"/>
                <a:tab pos="5919916" algn="l"/>
                <a:tab pos="6423888" algn="l"/>
                <a:tab pos="6927860" algn="l"/>
                <a:tab pos="7431831" algn="l"/>
                <a:tab pos="7935803" algn="l"/>
                <a:tab pos="8439774" algn="l"/>
                <a:tab pos="8943746" algn="l"/>
                <a:tab pos="9447717" algn="l"/>
                <a:tab pos="9951689" algn="l"/>
                <a:tab pos="10455661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Resume program execution until signal or breakpoint.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program execution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break, del</a:t>
            </a: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Set and delete breakpoints at particular lines of code</a:t>
            </a:r>
          </a:p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watch, 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rwatch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awatch</a:t>
            </a:r>
            <a:endParaRPr lang="en-US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Data breakpoints</a:t>
            </a: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Stop when the value of an expression changes (watch), when expression is read (</a:t>
            </a:r>
            <a:r>
              <a:rPr lang="en-US" sz="22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rwatch</a:t>
            </a: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or either (</a:t>
            </a:r>
            <a:r>
              <a:rPr lang="en-US" sz="22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awatch</a:t>
            </a:r>
            <a:r>
              <a:rPr lang="en-US" sz="22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22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2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endParaRPr lang="en-US" sz="22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data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print</a:t>
            </a: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 expression</a:t>
            </a: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Basic</a:t>
            </a: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argc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[0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]</a:t>
            </a: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p</a:t>
            </a:r>
            <a:r>
              <a:rPr lang="en-US" sz="1800" dirty="0" smtClean="0">
                <a:latin typeface="Arial" charset="0"/>
                <a:ea typeface="DejaVu LGC Sans" charset="0"/>
                <a:cs typeface="DejaVu LGC Sans" charset="0"/>
              </a:rPr>
              <a:t>rint $</a:t>
            </a:r>
            <a:r>
              <a:rPr lang="en-US" sz="1800" dirty="0" err="1" smtClean="0">
                <a:latin typeface="Arial" charset="0"/>
                <a:ea typeface="DejaVu LGC Sans" charset="0"/>
                <a:cs typeface="DejaVu LGC Sans" charset="0"/>
              </a:rPr>
              <a:t>rsp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/x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addr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‘/x’ says to print in hex. See “help x” for more formats</a:t>
            </a: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Same as examine memory address command (x)</a:t>
            </a:r>
            <a:r>
              <a:rPr lang="ar-SA" sz="1800" b="1" dirty="0">
                <a:solidFill>
                  <a:srgbClr val="000099"/>
                </a:solidFill>
                <a:latin typeface="Arial" charset="0"/>
                <a:cs typeface="Arial" charset="0"/>
              </a:rPr>
              <a:t>‏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1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“format string”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arg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-list</a:t>
            </a:r>
          </a:p>
          <a:p>
            <a:pPr lvl="2" indent="-258985">
              <a:lnSpc>
                <a:spcPct val="121000"/>
              </a:lnSpc>
              <a:spcBef>
                <a:spcPts val="248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)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"%s\n",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[0]</a:t>
            </a:r>
          </a:p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x (examine)</a:t>
            </a:r>
            <a:endParaRPr lang="en-US" sz="22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 smtClean="0">
                <a:latin typeface="Arial" charset="0"/>
                <a:ea typeface="DejaVu LGC Sans" charset="0"/>
                <a:cs typeface="DejaVu LGC Sans" charset="0"/>
              </a:rPr>
              <a:t>Examine memory</a:t>
            </a:r>
            <a:endParaRPr lang="en-US" sz="2000" b="1" dirty="0">
              <a:latin typeface="Arial" charset="0"/>
              <a:ea typeface="DejaVu LGC Sans" charset="0"/>
              <a:cs typeface="DejaVu LGC Sans" charset="0"/>
            </a:endParaRPr>
          </a:p>
          <a:p>
            <a:pPr lvl="2" indent="-258985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x /s $</a:t>
            </a:r>
            <a:r>
              <a:rPr lang="en-US" sz="1800" b="1" dirty="0" err="1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rax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  =&gt; print the string at address contained in %</a:t>
            </a:r>
            <a:r>
              <a:rPr lang="en-US" sz="1800" b="1" dirty="0" err="1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rax</a:t>
            </a:r>
            <a:endParaRPr lang="en-US" sz="1800" b="1" dirty="0" smtClean="0">
              <a:solidFill>
                <a:schemeClr val="tx2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58985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1800" b="1" dirty="0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x /32xw 0x4006b7 =&gt; print 32 words at 0x4006b7 in hexadecimal</a:t>
            </a:r>
            <a:endParaRPr lang="en-US" sz="1800" b="1" dirty="0">
              <a:solidFill>
                <a:schemeClr val="tx2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code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423476" indent="-400728">
              <a:lnSpc>
                <a:spcPct val="10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disassemble &lt;fn&gt;</a:t>
            </a:r>
            <a:endParaRPr lang="en-US" sz="22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 smtClean="0">
                <a:solidFill>
                  <a:schemeClr val="tx2"/>
                </a:solidFill>
                <a:latin typeface="Arial" charset="0"/>
                <a:ea typeface="DejaVu LGC Sans" charset="0"/>
                <a:cs typeface="DejaVu LGC Sans" charset="0"/>
              </a:rPr>
              <a:t>Disassemble specific function fn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or bytes at an address</a:t>
            </a:r>
            <a:endParaRPr lang="en-US" sz="2000" b="1" dirty="0">
              <a:solidFill>
                <a:schemeClr val="tx2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Other Useful </a:t>
            </a:r>
            <a:r>
              <a:rPr lang="en-US" dirty="0" smtClean="0">
                <a:latin typeface="Arial" charset="0"/>
                <a:ea typeface="DejaVu LGC Sans" charset="0"/>
                <a:cs typeface="DejaVu LGC Sans" charset="0"/>
              </a:rPr>
              <a:t>Commands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3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where, </a:t>
            </a:r>
            <a:r>
              <a:rPr lang="en-US" sz="32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backtrace</a:t>
            </a:r>
            <a:endParaRPr lang="en-US" sz="32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Produces a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backtrace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- the chain of function calls that brought the program to its current place. </a:t>
            </a:r>
          </a:p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3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up, down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Change scope in stack</a:t>
            </a:r>
          </a:p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3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info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Get information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‘info’ alone prints a list of info commands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’ : a table of all breakpoints and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watchpoints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’ : the machine registers</a:t>
            </a:r>
          </a:p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32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quit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Exit the debugger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dirty="0" err="1" smtClean="0"/>
              <a:t>tui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604" tIns="48810" rIns="99604" bIns="48810"/>
          <a:lstStyle/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l</a:t>
            </a: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ayout &lt;</a:t>
            </a:r>
            <a:r>
              <a:rPr lang="en-US" b="1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cmd</a:t>
            </a: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&gt;</a:t>
            </a:r>
            <a:endParaRPr lang="en-US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split (creates a split screen with multiple panes)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 err="1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(loads assembly up in a pane)</a:t>
            </a: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 err="1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regs</a:t>
            </a: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(loads registers up in a pane)</a:t>
            </a:r>
          </a:p>
          <a:p>
            <a:pPr marL="423476" indent="-400728">
              <a:lnSpc>
                <a:spcPct val="97000"/>
              </a:lnSpc>
              <a:spcBef>
                <a:spcPts val="1653"/>
              </a:spcBef>
              <a:buClrTx/>
              <a:buNone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focus &lt;pane&gt;</a:t>
            </a:r>
            <a:endParaRPr lang="en-US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96206" lvl="1" indent="-253736">
              <a:lnSpc>
                <a:spcPct val="103000"/>
              </a:lnSpc>
              <a:spcBef>
                <a:spcPts val="689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423476" algn="l"/>
                <a:tab pos="927448" algn="l"/>
                <a:tab pos="1431419" algn="l"/>
                <a:tab pos="1935391" algn="l"/>
                <a:tab pos="2439362" algn="l"/>
                <a:tab pos="2943334" algn="l"/>
                <a:tab pos="3447305" algn="l"/>
                <a:tab pos="3951277" algn="l"/>
                <a:tab pos="4455249" algn="l"/>
                <a:tab pos="4959220" algn="l"/>
                <a:tab pos="5463192" algn="l"/>
                <a:tab pos="5967163" algn="l"/>
                <a:tab pos="6471135" algn="l"/>
                <a:tab pos="6975106" algn="l"/>
                <a:tab pos="7479078" algn="l"/>
                <a:tab pos="7983050" algn="l"/>
                <a:tab pos="8487021" algn="l"/>
                <a:tab pos="8990993" algn="l"/>
                <a:tab pos="9494964" algn="l"/>
                <a:tab pos="9998936" algn="l"/>
                <a:tab pos="10502907" algn="l"/>
              </a:tabLst>
            </a:pP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Puts focus onto a particular pane (</a:t>
            </a:r>
            <a:r>
              <a:rPr lang="en-US" sz="2200" b="1" dirty="0" err="1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cmd</a:t>
            </a: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200" b="1" dirty="0" err="1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200" b="1" dirty="0" err="1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regs</a:t>
            </a:r>
            <a:r>
              <a:rPr lang="en-US" sz="2200" b="1" dirty="0" smtClean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endParaRPr lang="en-US" sz="22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99000"/>
              </a:lnSpc>
              <a:tabLst>
                <a:tab pos="0" algn="l"/>
                <a:tab pos="503972" algn="l"/>
                <a:tab pos="1007943" algn="l"/>
                <a:tab pos="1511915" algn="l"/>
                <a:tab pos="2015886" algn="l"/>
                <a:tab pos="2519858" algn="l"/>
                <a:tab pos="3023829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9" algn="l"/>
                <a:tab pos="6551630" algn="l"/>
                <a:tab pos="7055602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42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113" y="999443"/>
            <a:ext cx="3809999" cy="659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TUI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unalias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gdb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gdb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layout split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quit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alias </a:t>
            </a:r>
            <a:r>
              <a:rPr lang="en-US" dirty="0" err="1" smtClean="0">
                <a:solidFill>
                  <a:schemeClr val="tx1"/>
                </a:solidFill>
              </a:rPr>
              <a:t>gdb</a:t>
            </a:r>
            <a:r>
              <a:rPr lang="en-US" dirty="0" smtClean="0">
                <a:solidFill>
                  <a:schemeClr val="tx1"/>
                </a:solidFill>
              </a:rPr>
              <a:t>='</a:t>
            </a:r>
            <a:r>
              <a:rPr lang="en-US" dirty="0" err="1" smtClean="0">
                <a:solidFill>
                  <a:schemeClr val="tx1"/>
                </a:solidFill>
              </a:rPr>
              <a:t>gdb</a:t>
            </a:r>
            <a:r>
              <a:rPr lang="en-US" dirty="0" smtClean="0">
                <a:solidFill>
                  <a:schemeClr val="tx1"/>
                </a:solidFill>
              </a:rPr>
              <a:t> -</a:t>
            </a:r>
            <a:r>
              <a:rPr lang="en-US" dirty="0" err="1" smtClean="0">
                <a:solidFill>
                  <a:schemeClr val="tx1"/>
                </a:solidFill>
              </a:rPr>
              <a:t>tui</a:t>
            </a:r>
            <a:r>
              <a:rPr lang="en-US" dirty="0" smtClean="0">
                <a:solidFill>
                  <a:schemeClr val="tx1"/>
                </a:solidFill>
              </a:rPr>
              <a:t>'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gdb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layout </a:t>
            </a:r>
            <a:r>
              <a:rPr lang="en-US" dirty="0" err="1" smtClean="0">
                <a:solidFill>
                  <a:schemeClr val="tx1"/>
                </a:solidFill>
              </a:rPr>
              <a:t>asm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layout </a:t>
            </a:r>
            <a:r>
              <a:rPr lang="en-US" dirty="0" err="1" smtClean="0">
                <a:solidFill>
                  <a:schemeClr val="tx1"/>
                </a:solidFill>
              </a:rPr>
              <a:t>regs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Control-X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Control-X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focus </a:t>
            </a:r>
            <a:r>
              <a:rPr lang="en-US" dirty="0" err="1" smtClean="0">
                <a:solidFill>
                  <a:schemeClr val="tx1"/>
                </a:solidFill>
              </a:rPr>
              <a:t>asm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&lt;scroll to first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Breakpoints, stack traces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break *main+47 (at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info </a:t>
            </a:r>
            <a:r>
              <a:rPr lang="en-US" dirty="0" err="1" smtClean="0">
                <a:solidFill>
                  <a:schemeClr val="tx1"/>
                </a:solidFill>
              </a:rPr>
              <a:t>br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del 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break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where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disass</a:t>
            </a:r>
            <a:r>
              <a:rPr lang="en-US" dirty="0" smtClean="0">
                <a:solidFill>
                  <a:schemeClr val="tx1"/>
                </a:solidFill>
              </a:rPr>
              <a:t> main =&gt;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invocation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del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508626" y="981312"/>
            <a:ext cx="4571999" cy="607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Step, next, and finish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break main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ni</a:t>
            </a:r>
            <a:r>
              <a:rPr lang="en-US" dirty="0" smtClean="0">
                <a:solidFill>
                  <a:schemeClr val="tx1"/>
                </a:solidFill>
              </a:rPr>
              <a:t> 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del 3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break *0x80484da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finish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Debug stack and function calls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p /x $</a:t>
            </a:r>
            <a:r>
              <a:rPr lang="en-US" dirty="0" err="1" smtClean="0">
                <a:solidFill>
                  <a:schemeClr val="tx1"/>
                </a:solidFill>
              </a:rPr>
              <a:t>esp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x/8xw $</a:t>
            </a:r>
            <a:r>
              <a:rPr lang="en-US" dirty="0" err="1" smtClean="0">
                <a:solidFill>
                  <a:schemeClr val="tx1"/>
                </a:solidFill>
              </a:rPr>
              <a:t>esp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x/s 0x080485c0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x/s 0x08048528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x/s 0x08048530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x/s 0x08048538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ni</a:t>
            </a:r>
            <a:r>
              <a:rPr lang="en-US" dirty="0" smtClean="0">
                <a:solidFill>
                  <a:schemeClr val="tx1"/>
                </a:solidFill>
              </a:rPr>
              <a:t> to the </a:t>
            </a:r>
            <a:r>
              <a:rPr lang="en-US" dirty="0" err="1" smtClean="0">
                <a:solidFill>
                  <a:schemeClr val="tx1"/>
                </a:solidFill>
              </a:rPr>
              <a:t>scanf</a:t>
            </a:r>
            <a:r>
              <a:rPr lang="en-US" dirty="0" smtClean="0">
                <a:solidFill>
                  <a:schemeClr val="tx1"/>
                </a:solidFill>
              </a:rPr>
              <a:t> call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99000"/>
              </a:lnSpc>
              <a:tabLst>
                <a:tab pos="0" algn="l"/>
                <a:tab pos="503972" algn="l"/>
                <a:tab pos="1007943" algn="l"/>
                <a:tab pos="1511915" algn="l"/>
                <a:tab pos="2015886" algn="l"/>
                <a:tab pos="2519858" algn="l"/>
                <a:tab pos="3023829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9" algn="l"/>
                <a:tab pos="6551630" algn="l"/>
                <a:tab pos="7055602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42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91347"/>
            <a:ext cx="4648200" cy="581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Debug the </a:t>
            </a:r>
            <a:r>
              <a:rPr lang="en-US" sz="2000" b="1" dirty="0" err="1" smtClean="0">
                <a:solidFill>
                  <a:schemeClr val="tx1"/>
                </a:solidFill>
              </a:rPr>
              <a:t>scanf</a:t>
            </a:r>
            <a:r>
              <a:rPr lang="en-US" sz="2000" b="1" dirty="0" smtClean="0">
                <a:solidFill>
                  <a:schemeClr val="tx1"/>
                </a:solidFill>
              </a:rPr>
              <a:t> and the puts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x/s the format string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ni</a:t>
            </a:r>
            <a:r>
              <a:rPr lang="en-US" dirty="0" smtClean="0">
                <a:solidFill>
                  <a:schemeClr val="tx1"/>
                </a:solidFill>
              </a:rPr>
              <a:t> to get integer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x/d the integer  -&gt; 0x8048a048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x/s the two puts calls to find Good Job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del 4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Win?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Find compare: *main+81 to *main+92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Break on *main+92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x/d 0x804a024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continue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Registers </a:t>
            </a:r>
            <a:r>
              <a:rPr lang="en-US" dirty="0" err="1" smtClean="0">
                <a:solidFill>
                  <a:schemeClr val="tx1"/>
                </a:solidFill>
              </a:rPr>
              <a:t>eax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edx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x/d 0x804a048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del 5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9312" y="1417637"/>
            <a:ext cx="5038725" cy="55884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Debug via memory </a:t>
            </a:r>
            <a:r>
              <a:rPr lang="en-US" sz="2000" b="1" dirty="0" err="1" smtClean="0">
                <a:solidFill>
                  <a:schemeClr val="tx1"/>
                </a:solidFill>
              </a:rPr>
              <a:t>watchpoint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break main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watch *0x804a048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continue (</a:t>
            </a:r>
            <a:r>
              <a:rPr lang="en-US" dirty="0" err="1" smtClean="0">
                <a:solidFill>
                  <a:schemeClr val="tx1"/>
                </a:solidFill>
              </a:rPr>
              <a:t>scanf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continue (sub)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continue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del 6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Debug via time travel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break *main+73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break *main+92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record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continue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reverse-</a:t>
            </a:r>
            <a:r>
              <a:rPr lang="en-US" dirty="0" err="1" smtClean="0">
                <a:solidFill>
                  <a:schemeClr val="tx1"/>
                </a:solidFill>
              </a:rPr>
              <a:t>stepi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&lt;return all the way back through to sub&gt;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reverse-continue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&lt;goes back to beginning of trace&gt;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Win!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Types of debuggers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Source-level</a:t>
            </a:r>
          </a:p>
          <a:p>
            <a:pPr lvl="1"/>
            <a:r>
              <a:rPr lang="en-GB" altLang="en-US" dirty="0" smtClean="0"/>
              <a:t>Debug while coding</a:t>
            </a:r>
          </a:p>
          <a:p>
            <a:pPr lvl="1"/>
            <a:r>
              <a:rPr lang="en-GB" altLang="en-US" dirty="0" smtClean="0"/>
              <a:t>Map machine execution to corresponding source code lines</a:t>
            </a:r>
          </a:p>
          <a:p>
            <a:pPr lvl="1"/>
            <a:r>
              <a:rPr lang="en-GB" altLang="en-US" dirty="0" smtClean="0"/>
              <a:t>Allow setting of breakpoints at source-code lines</a:t>
            </a:r>
          </a:p>
          <a:p>
            <a:pPr marL="0" indent="0">
              <a:buNone/>
            </a:pPr>
            <a:r>
              <a:rPr lang="en-GB" altLang="en-US" dirty="0" smtClean="0"/>
              <a:t>Assembly-level</a:t>
            </a:r>
          </a:p>
          <a:p>
            <a:pPr lvl="1"/>
            <a:r>
              <a:rPr lang="en-GB" altLang="en-US" dirty="0" smtClean="0"/>
              <a:t>Strictly operate at machine instruction level</a:t>
            </a:r>
          </a:p>
          <a:p>
            <a:pPr lvl="1"/>
            <a:r>
              <a:rPr lang="en-GB" altLang="en-US" dirty="0" smtClean="0"/>
              <a:t>Main debugger used for malware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PEDA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Python Exploit Development Assistance for GDB</a:t>
            </a:r>
          </a:p>
          <a:p>
            <a:pPr lvl="1"/>
            <a:r>
              <a:rPr lang="en-US" smtClean="0">
                <a:hlinkClick r:id="rId2"/>
              </a:rPr>
              <a:t>https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github.com/longld/peda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rr</a:t>
            </a:r>
            <a:r>
              <a:rPr lang="en-US" dirty="0" smtClean="0"/>
              <a:t> (deterministic replay via </a:t>
            </a:r>
            <a:r>
              <a:rPr lang="en-US" dirty="0" err="1" smtClean="0"/>
              <a:t>gdb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all CPU state at system calls</a:t>
            </a:r>
          </a:p>
          <a:p>
            <a:r>
              <a:rPr lang="en-US" dirty="0" smtClean="0"/>
              <a:t>Allow debugger to go back in time and play forward</a:t>
            </a:r>
          </a:p>
          <a:p>
            <a:r>
              <a:rPr lang="en-US" dirty="0" smtClean="0"/>
              <a:t>Can get to any process state</a:t>
            </a:r>
          </a:p>
          <a:p>
            <a:r>
              <a:rPr lang="en-US" dirty="0" smtClean="0"/>
              <a:t>Used for debugging browser crashes deterministically</a:t>
            </a:r>
          </a:p>
          <a:p>
            <a:r>
              <a:rPr lang="en-US" smtClean="0"/>
              <a:t>Must run on bare metal to get access to hardware debug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QIRA (deterministic replay via QEMU)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Timeless debugging</a:t>
            </a:r>
          </a:p>
          <a:p>
            <a:pPr lvl="1"/>
            <a:r>
              <a:rPr lang="en-US" dirty="0" smtClean="0"/>
              <a:t>Record the entire program trace at emulator or VM level</a:t>
            </a:r>
          </a:p>
          <a:p>
            <a:pPr lvl="1"/>
            <a:r>
              <a:rPr lang="en-US" dirty="0" smtClean="0"/>
              <a:t>George </a:t>
            </a:r>
            <a:r>
              <a:rPr lang="en-US" dirty="0" err="1" smtClean="0"/>
              <a:t>Hotz</a:t>
            </a:r>
            <a:r>
              <a:rPr lang="en-US" dirty="0" smtClean="0"/>
              <a:t>, Enigma 2016</a:t>
            </a:r>
          </a:p>
          <a:p>
            <a:pPr lvl="2"/>
            <a:r>
              <a:rPr lang="en-US" dirty="0" smtClean="0">
                <a:hlinkClick r:id="rId2"/>
              </a:rPr>
              <a:t>https://youtu.be/eGl6kpSajag?t=255</a:t>
            </a:r>
            <a:endParaRPr lang="en-US" dirty="0" smtClean="0"/>
          </a:p>
          <a:p>
            <a:pPr lvl="2"/>
            <a:r>
              <a:rPr lang="en-US" dirty="0" smtClean="0"/>
              <a:t>4:15-12:22</a:t>
            </a:r>
          </a:p>
          <a:p>
            <a:pPr lvl="1"/>
            <a:r>
              <a:rPr lang="en-US" dirty="0" smtClean="0"/>
              <a:t>Use if you’d like (can do CTF level on it)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66" y="1354442"/>
            <a:ext cx="9662349" cy="59357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99000"/>
              </a:lnSpc>
              <a:tabLst>
                <a:tab pos="0" algn="l"/>
                <a:tab pos="503972" algn="l"/>
                <a:tab pos="1007943" algn="l"/>
                <a:tab pos="1511915" algn="l"/>
                <a:tab pos="2015886" algn="l"/>
                <a:tab pos="2519858" algn="l"/>
                <a:tab pos="3023829" algn="l"/>
                <a:tab pos="3527801" algn="l"/>
                <a:tab pos="4031772" algn="l"/>
                <a:tab pos="4535744" algn="l"/>
                <a:tab pos="5039716" algn="l"/>
                <a:tab pos="5543687" algn="l"/>
                <a:tab pos="6047659" algn="l"/>
                <a:tab pos="6551630" algn="l"/>
                <a:tab pos="7055602" algn="l"/>
                <a:tab pos="7559573" algn="l"/>
                <a:tab pos="8063545" algn="l"/>
                <a:tab pos="8567517" algn="l"/>
                <a:tab pos="9071488" algn="l"/>
                <a:tab pos="9575460" algn="l"/>
                <a:tab pos="10079431" algn="l"/>
              </a:tabLst>
            </a:pPr>
            <a:r>
              <a:rPr lang="en-US" sz="42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DDD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gdb</a:t>
            </a:r>
            <a:r>
              <a:rPr lang="en-US" dirty="0" smtClean="0"/>
              <a:t>, but with an IDA Pro-like </a:t>
            </a:r>
            <a:r>
              <a:rPr lang="en-US" dirty="0" err="1" smtClean="0"/>
              <a:t>disassembler</a:t>
            </a:r>
            <a:r>
              <a:rPr lang="en-US" dirty="0" smtClean="0"/>
              <a:t> included</a:t>
            </a:r>
          </a:p>
          <a:p>
            <a:r>
              <a:rPr lang="en-US" dirty="0" smtClean="0"/>
              <a:t>CTF levels for teaching the tool</a:t>
            </a:r>
          </a:p>
          <a:p>
            <a:pPr lvl="1"/>
            <a:r>
              <a:rPr lang="en-US" dirty="0" smtClean="0"/>
              <a:t>radare2:gdb akin to </a:t>
            </a:r>
            <a:r>
              <a:rPr lang="en-US" dirty="0" err="1" smtClean="0"/>
              <a:t>Unix:Windows</a:t>
            </a:r>
            <a:endParaRPr lang="en-US" dirty="0" smtClean="0"/>
          </a:p>
          <a:p>
            <a:pPr lvl="1"/>
            <a:r>
              <a:rPr lang="en-US" dirty="0" smtClean="0"/>
              <a:t>r2 &lt;binary&gt;</a:t>
            </a:r>
          </a:p>
          <a:p>
            <a:pPr lvl="2"/>
            <a:r>
              <a:rPr lang="en-US" dirty="0" smtClean="0"/>
              <a:t>For using it as a </a:t>
            </a:r>
            <a:r>
              <a:rPr lang="en-US" dirty="0" err="1" smtClean="0"/>
              <a:t>disassembler</a:t>
            </a:r>
            <a:endParaRPr lang="en-US" dirty="0" smtClean="0"/>
          </a:p>
          <a:p>
            <a:pPr lvl="1"/>
            <a:r>
              <a:rPr lang="en-US" dirty="0" smtClean="0"/>
              <a:t>r2 –d &lt;binary&gt;</a:t>
            </a:r>
          </a:p>
          <a:p>
            <a:pPr lvl="2"/>
            <a:r>
              <a:rPr lang="en-US" dirty="0" smtClean="0"/>
              <a:t>For running it in the debugger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Ninja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Lifts binary to a family of intermediate languages similar to LLVM or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r>
              <a:rPr lang="en-US" dirty="0" smtClean="0"/>
              <a:t>Binary Ninja Intermediate Language (BNIL)</a:t>
            </a:r>
          </a:p>
          <a:p>
            <a:pPr lvl="1"/>
            <a:r>
              <a:rPr lang="en-US" dirty="0" smtClean="0"/>
              <a:t>But with flexibility in what is abstracted (multi-stage vs. single-stage)</a:t>
            </a:r>
          </a:p>
          <a:p>
            <a:r>
              <a:rPr lang="en-US" dirty="0" smtClean="0"/>
              <a:t>Tool works on IL</a:t>
            </a:r>
          </a:p>
          <a:p>
            <a:r>
              <a:rPr lang="en-US" dirty="0" smtClean="0"/>
              <a:t>If you like this kind of stuff….</a:t>
            </a:r>
            <a:endParaRPr lang="en-US" smtClean="0"/>
          </a:p>
          <a:p>
            <a:pPr lvl="1"/>
            <a:r>
              <a:rPr lang="en-US" dirty="0" smtClean="0"/>
              <a:t>Sophia </a:t>
            </a:r>
            <a:r>
              <a:rPr lang="en-US" dirty="0" err="1" smtClean="0"/>
              <a:t>d’Antoine</a:t>
            </a:r>
            <a:r>
              <a:rPr lang="en-US" dirty="0" smtClean="0"/>
              <a:t> INFILTRATE 2017</a:t>
            </a:r>
          </a:p>
          <a:p>
            <a:pPr lvl="1"/>
            <a:r>
              <a:rPr lang="en-US" dirty="0" smtClean="0">
                <a:hlinkClick r:id="rId2"/>
              </a:rPr>
              <a:t>https://vimeo.com/215511922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In-class exercise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Lab 9-2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Types of debuggers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User mode</a:t>
            </a:r>
          </a:p>
          <a:p>
            <a:pPr lvl="1"/>
            <a:r>
              <a:rPr lang="en-GB" altLang="en-US" dirty="0" smtClean="0"/>
              <a:t>Debug one program via another program all in user space</a:t>
            </a:r>
          </a:p>
          <a:p>
            <a:pPr lvl="1"/>
            <a:r>
              <a:rPr lang="en-GB" altLang="en-US" dirty="0" smtClean="0"/>
              <a:t>Examples: </a:t>
            </a:r>
            <a:r>
              <a:rPr lang="en-GB" altLang="en-US" dirty="0" err="1" smtClean="0"/>
              <a:t>OllyDbg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gdb</a:t>
            </a: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Kernel mode</a:t>
            </a:r>
          </a:p>
          <a:p>
            <a:pPr lvl="1"/>
            <a:r>
              <a:rPr lang="en-GB" altLang="en-US" dirty="0" smtClean="0"/>
              <a:t>Debugging a kernel requires a second machine</a:t>
            </a:r>
          </a:p>
          <a:p>
            <a:pPr lvl="1"/>
            <a:r>
              <a:rPr lang="en-GB" altLang="en-US" dirty="0" smtClean="0"/>
              <a:t>Must configure target OS to allow kernel debugging</a:t>
            </a:r>
          </a:p>
          <a:p>
            <a:pPr lvl="1"/>
            <a:r>
              <a:rPr lang="en-GB" altLang="en-US" dirty="0" smtClean="0"/>
              <a:t>Examples: </a:t>
            </a:r>
            <a:r>
              <a:rPr lang="en-GB" altLang="en-US" dirty="0" err="1" smtClean="0"/>
              <a:t>WinDbg</a:t>
            </a:r>
            <a:r>
              <a:rPr lang="en-GB" altLang="en-US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Debugging functions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Single stepping</a:t>
            </a:r>
          </a:p>
          <a:p>
            <a:pPr lvl="1"/>
            <a:r>
              <a:rPr lang="en-GB" altLang="en-US" dirty="0" smtClean="0"/>
              <a:t>One machine instruction or source line at a time</a:t>
            </a:r>
          </a:p>
          <a:p>
            <a:pPr lvl="1"/>
            <a:r>
              <a:rPr lang="en-GB" altLang="en-US" dirty="0" smtClean="0"/>
              <a:t>Stepping-over: calls to functions executed all at once before control returned to debugger (next instruction)</a:t>
            </a:r>
          </a:p>
          <a:p>
            <a:pPr lvl="1"/>
            <a:r>
              <a:rPr lang="en-GB" altLang="en-US" dirty="0" smtClean="0"/>
              <a:t>Stepping-into: calls to functions followed (enters </a:t>
            </a:r>
            <a:r>
              <a:rPr lang="en-GB" altLang="en-US" dirty="0" err="1" smtClean="0"/>
              <a:t>callee</a:t>
            </a:r>
            <a:r>
              <a:rPr lang="en-GB" altLang="en-US" dirty="0" smtClean="0"/>
              <a:t>) one machine instruction at a time (step instruction)</a:t>
            </a:r>
          </a:p>
          <a:p>
            <a:pPr lvl="1"/>
            <a:r>
              <a:rPr lang="en-GB" altLang="en-US" dirty="0" smtClean="0"/>
              <a:t>Stepping-out: execute until return back to calling function (finish)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Debugging functions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3200" dirty="0" smtClean="0"/>
              <a:t>Breakpoints (software)</a:t>
            </a:r>
          </a:p>
          <a:p>
            <a:pPr lvl="1"/>
            <a:r>
              <a:rPr lang="en-GB" altLang="en-US" sz="2800" dirty="0" smtClean="0"/>
              <a:t>Set at virtual memory address of instruction or at source line</a:t>
            </a:r>
          </a:p>
          <a:p>
            <a:pPr lvl="1"/>
            <a:r>
              <a:rPr lang="en-GB" altLang="en-US" sz="2800" dirty="0" smtClean="0"/>
              <a:t>Allows one to examine the state of the machine at critical execution points</a:t>
            </a:r>
          </a:p>
          <a:p>
            <a:pPr lvl="2"/>
            <a:r>
              <a:rPr lang="en-GB" altLang="en-US" sz="2400" dirty="0" smtClean="0"/>
              <a:t>File creation (Listing 8-4, Figure 8-1, p. 171-172, Loc. 4373, 4388)</a:t>
            </a:r>
          </a:p>
          <a:p>
            <a:pPr lvl="2"/>
            <a:r>
              <a:rPr lang="en-GB" altLang="en-US" sz="2400" dirty="0" smtClean="0"/>
              <a:t>Encryption (Listing 8-5, Figure 8-2, p. 172-173, Loc. 4399, 4414)</a:t>
            </a:r>
          </a:p>
          <a:p>
            <a:pPr lvl="1"/>
            <a:r>
              <a:rPr lang="en-GB" altLang="en-US" sz="2800" dirty="0" smtClean="0"/>
              <a:t>Implemented by overwriting INT 3 (0xcc) into opcode of instruction (Table 8-1, p. 174, Loc. 4425)</a:t>
            </a:r>
          </a:p>
          <a:p>
            <a:pPr lvl="1"/>
            <a:r>
              <a:rPr lang="en-GB" altLang="en-US" sz="2800" dirty="0" smtClean="0"/>
              <a:t>Debugger restores overwritten byte upon continue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Debugging functions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Hardware execution breakpoints</a:t>
            </a:r>
          </a:p>
          <a:p>
            <a:pPr lvl="1"/>
            <a:r>
              <a:rPr lang="en-GB" altLang="en-US" dirty="0" smtClean="0"/>
              <a:t>Dedicated registers that store virtual addresses</a:t>
            </a:r>
          </a:p>
          <a:p>
            <a:pPr lvl="1"/>
            <a:r>
              <a:rPr lang="en-GB" altLang="en-US" dirty="0" smtClean="0"/>
              <a:t>Can be set to break on access, rather than on execution</a:t>
            </a:r>
          </a:p>
          <a:p>
            <a:pPr lvl="2"/>
            <a:r>
              <a:rPr lang="en-GB" altLang="en-US" dirty="0" smtClean="0"/>
              <a:t>Memory </a:t>
            </a:r>
            <a:r>
              <a:rPr lang="en-GB" altLang="en-US" dirty="0" err="1" smtClean="0"/>
              <a:t>watchpoints</a:t>
            </a:r>
            <a:r>
              <a:rPr lang="en-GB" altLang="en-US" dirty="0" smtClean="0"/>
              <a:t> on data (reads or writes)</a:t>
            </a:r>
          </a:p>
          <a:p>
            <a:pPr lvl="1"/>
            <a:r>
              <a:rPr lang="en-GB" altLang="en-US" dirty="0" smtClean="0"/>
              <a:t>4 hardware registers (DR0-DR3)</a:t>
            </a:r>
          </a:p>
          <a:p>
            <a:pPr lvl="2"/>
            <a:r>
              <a:rPr lang="en-GB" altLang="en-US" dirty="0" smtClean="0"/>
              <a:t>Can be modified by running program!</a:t>
            </a:r>
          </a:p>
          <a:p>
            <a:pPr lvl="2"/>
            <a:r>
              <a:rPr lang="en-GB" altLang="en-US" dirty="0" smtClean="0"/>
              <a:t>Malware can disable them</a:t>
            </a:r>
          </a:p>
          <a:p>
            <a:pPr lvl="2"/>
            <a:r>
              <a:rPr lang="en-GB" altLang="en-US" dirty="0" smtClean="0"/>
              <a:t>Counter-measure is “General Detect” flag in DR7 that triggers a breakpoint on any </a:t>
            </a:r>
            <a:r>
              <a:rPr lang="en-GB" altLang="en-US" dirty="0" err="1" smtClean="0"/>
              <a:t>mov</a:t>
            </a:r>
            <a:r>
              <a:rPr lang="en-GB" altLang="en-US" dirty="0" smtClean="0"/>
              <a:t> involving debug registers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Debugging functions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Conditional software execution breakpoints</a:t>
            </a:r>
          </a:p>
          <a:p>
            <a:pPr lvl="1"/>
            <a:r>
              <a:rPr lang="en-GB" altLang="en-US" dirty="0" smtClean="0"/>
              <a:t>Break only if a certain condition is met</a:t>
            </a:r>
          </a:p>
          <a:p>
            <a:pPr lvl="1"/>
            <a:r>
              <a:rPr lang="en-GB" altLang="en-US" dirty="0" smtClean="0"/>
              <a:t>Example</a:t>
            </a:r>
          </a:p>
          <a:p>
            <a:pPr lvl="2"/>
            <a:r>
              <a:rPr lang="en-GB" altLang="en-US" dirty="0" smtClean="0"/>
              <a:t>Break on </a:t>
            </a:r>
            <a:r>
              <a:rPr lang="en-GB" altLang="en-US" dirty="0" err="1" smtClean="0"/>
              <a:t>GetProcAddress</a:t>
            </a:r>
            <a:r>
              <a:rPr lang="en-GB" altLang="en-US" dirty="0" smtClean="0"/>
              <a:t> function only if address parameter is </a:t>
            </a:r>
            <a:r>
              <a:rPr lang="en-GB" altLang="en-US" dirty="0" err="1" smtClean="0"/>
              <a:t>RegSetValue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Implemented as normal software breakpoint, but debugger checks condition and automatically continues if not met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41364</TotalTime>
  <Words>2318</Words>
  <Application>Microsoft Office PowerPoint</Application>
  <PresentationFormat>Custom</PresentationFormat>
  <Paragraphs>426</Paragraphs>
  <Slides>46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Part 3: Advanced Dynamic Analysis</vt:lpstr>
      <vt:lpstr>Chapter 8: Debugging</vt:lpstr>
      <vt:lpstr>Debugger</vt:lpstr>
      <vt:lpstr>Types of debuggers</vt:lpstr>
      <vt:lpstr>Types of debuggers</vt:lpstr>
      <vt:lpstr>Debugging functions</vt:lpstr>
      <vt:lpstr>Debugging functions</vt:lpstr>
      <vt:lpstr>Debugging functions</vt:lpstr>
      <vt:lpstr>Debugging functions</vt:lpstr>
      <vt:lpstr>Handling exceptions</vt:lpstr>
      <vt:lpstr>Modifying execution</vt:lpstr>
      <vt:lpstr>Chapter 9: OllyDbg</vt:lpstr>
      <vt:lpstr>OllyDbg</vt:lpstr>
      <vt:lpstr>Loading code in OllyDbg</vt:lpstr>
      <vt:lpstr>Loading code in OllyDbg</vt:lpstr>
      <vt:lpstr>Rebasing</vt:lpstr>
      <vt:lpstr>Threads</vt:lpstr>
      <vt:lpstr>Executing code</vt:lpstr>
      <vt:lpstr>Executing code</vt:lpstr>
      <vt:lpstr>Breakpoints</vt:lpstr>
      <vt:lpstr>Breakpoints</vt:lpstr>
      <vt:lpstr>Breakpoints</vt:lpstr>
      <vt:lpstr>Loading DLLs</vt:lpstr>
      <vt:lpstr>Tracing</vt:lpstr>
      <vt:lpstr>Tracing</vt:lpstr>
      <vt:lpstr>Tracing</vt:lpstr>
      <vt:lpstr>Exceptions</vt:lpstr>
      <vt:lpstr>Patching</vt:lpstr>
      <vt:lpstr>Dumping</vt:lpstr>
      <vt:lpstr>Chapter 9.5: Other debuggers</vt:lpstr>
      <vt:lpstr>gdb (the ancient one)</vt:lpstr>
      <vt:lpstr>Controlling program execution</vt:lpstr>
      <vt:lpstr>Controlling program execution</vt:lpstr>
      <vt:lpstr>Displaying data</vt:lpstr>
      <vt:lpstr>Displaying code</vt:lpstr>
      <vt:lpstr>Other Useful Commands</vt:lpstr>
      <vt:lpstr>gdb tui</vt:lpstr>
      <vt:lpstr>Walkthrough example</vt:lpstr>
      <vt:lpstr>Walkthrough example</vt:lpstr>
      <vt:lpstr>PEDA</vt:lpstr>
      <vt:lpstr>rr (deterministic replay via gdb)</vt:lpstr>
      <vt:lpstr>QIRA (deterministic replay via QEMU)</vt:lpstr>
      <vt:lpstr>DDD</vt:lpstr>
      <vt:lpstr>radare2</vt:lpstr>
      <vt:lpstr>Binary Ninja</vt:lpstr>
      <vt:lpstr>In-class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Border</dc:title>
  <dc:creator>Wu-chang Feng</dc:creator>
  <dc:description>Presentation Layout Template</dc:description>
  <cp:lastModifiedBy>user</cp:lastModifiedBy>
  <cp:revision>205</cp:revision>
  <cp:lastPrinted>1601-01-01T00:00:00Z</cp:lastPrinted>
  <dcterms:created xsi:type="dcterms:W3CDTF">2013-07-08T18:01:33Z</dcterms:created>
  <dcterms:modified xsi:type="dcterms:W3CDTF">2018-02-16T00:42:11Z</dcterms:modified>
</cp:coreProperties>
</file>