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21" r:id="rId10"/>
    <p:sldId id="313" r:id="rId11"/>
    <p:sldId id="310" r:id="rId12"/>
    <p:sldId id="311" r:id="rId13"/>
    <p:sldId id="264" r:id="rId14"/>
    <p:sldId id="312" r:id="rId15"/>
    <p:sldId id="265" r:id="rId16"/>
    <p:sldId id="318" r:id="rId17"/>
    <p:sldId id="268" r:id="rId18"/>
    <p:sldId id="266" r:id="rId19"/>
    <p:sldId id="271" r:id="rId20"/>
    <p:sldId id="274" r:id="rId21"/>
    <p:sldId id="319" r:id="rId22"/>
    <p:sldId id="322" r:id="rId23"/>
    <p:sldId id="323" r:id="rId24"/>
    <p:sldId id="275" r:id="rId25"/>
    <p:sldId id="269" r:id="rId26"/>
    <p:sldId id="328" r:id="rId27"/>
    <p:sldId id="276" r:id="rId28"/>
    <p:sldId id="320" r:id="rId29"/>
    <p:sldId id="278" r:id="rId30"/>
    <p:sldId id="317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324" r:id="rId39"/>
    <p:sldId id="325" r:id="rId40"/>
    <p:sldId id="327" r:id="rId41"/>
    <p:sldId id="288" r:id="rId42"/>
    <p:sldId id="291" r:id="rId43"/>
    <p:sldId id="293" r:id="rId44"/>
    <p:sldId id="294" r:id="rId45"/>
    <p:sldId id="295" r:id="rId46"/>
    <p:sldId id="297" r:id="rId47"/>
    <p:sldId id="292" r:id="rId48"/>
    <p:sldId id="316" r:id="rId49"/>
    <p:sldId id="315" r:id="rId50"/>
  </p:sldIdLst>
  <p:sldSz cx="9144000" cy="6858000" type="screen4x3"/>
  <p:notesSz cx="9144000" cy="6858000"/>
  <p:defaultTextStyle>
    <a:defPPr>
      <a:defRPr lang="en-GB"/>
    </a:defPPr>
    <a:lvl1pPr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0" y="57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/>
          </p:nvPr>
        </p:nvSpPr>
        <p:spPr bwMode="auto">
          <a:xfrm>
            <a:off x="1217613" y="3257550"/>
            <a:ext cx="6686550" cy="3062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87120" tIns="42840" rIns="87120" bIns="428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854450" y="6532563"/>
            <a:ext cx="1433513" cy="2682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4240" tIns="42840" rIns="84240" bIns="4284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entury Gothic" pitchFamily="32" charset="0"/>
                <a:ea typeface="DejaVu LGC Sans" charset="0"/>
                <a:cs typeface="DejaVu LGC Sans" charset="0"/>
              </a:rPr>
              <a:t>Page </a:t>
            </a:r>
            <a:fld id="{A0FCA461-37A9-4FC6-9BFD-B99566C61A5B}" type="slidenum">
              <a:rPr lang="en-US" sz="1200">
                <a:solidFill>
                  <a:srgbClr val="000066"/>
                </a:solidFill>
                <a:latin typeface="Century Gothic" pitchFamily="32" charset="0"/>
                <a:ea typeface="DejaVu LGC Sans" charset="0"/>
                <a:cs typeface="DejaVu LGC Sans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US" sz="1200">
              <a:solidFill>
                <a:srgbClr val="000066"/>
              </a:solidFill>
              <a:latin typeface="Century Gothic" pitchFamily="32" charset="0"/>
              <a:ea typeface="DejaVu LGC Sans" charset="0"/>
              <a:cs typeface="DejaVu LGC Sans" charset="0"/>
            </a:endParaRPr>
          </a:p>
        </p:txBody>
      </p:sp>
      <p:sp>
        <p:nvSpPr>
          <p:cNvPr id="2065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1788" y="520700"/>
            <a:ext cx="3387725" cy="25368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721212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01725" y="650875"/>
            <a:ext cx="4335463" cy="31988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1559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Break,</a:t>
            </a:r>
            <a:r>
              <a:rPr lang="en-US" baseline="0" dirty="0"/>
              <a:t> Part I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629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39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1788" y="520700"/>
            <a:ext cx="3405187" cy="2554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4012" cy="3079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1788" y="520700"/>
            <a:ext cx="3405187" cy="2554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4012" cy="3079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End Part 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85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198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1788" y="520700"/>
            <a:ext cx="3405187" cy="2554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4012" cy="3079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843213" y="520700"/>
            <a:ext cx="3465512" cy="25590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217613" y="3257550"/>
            <a:ext cx="6705600" cy="3081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247650"/>
            <a:ext cx="2201862" cy="6175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54775" cy="6175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694737" cy="758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65587" cy="5202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220788"/>
            <a:ext cx="4067175" cy="5202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85162" cy="52022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694737" cy="758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2pPr>
      <a:lvl3pPr marL="11430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3pPr>
      <a:lvl4pPr marL="16002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4pPr>
      <a:lvl5pPr marL="20574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5pPr>
      <a:lvl6pPr marL="25146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6pPr>
      <a:lvl7pPr marL="29718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7pPr>
      <a:lvl8pPr marL="34290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8pPr>
      <a:lvl9pPr marL="38862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lnSpc>
          <a:spcPct val="107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13000"/>
        </a:lnSpc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21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1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90800" y="3200400"/>
            <a:ext cx="392588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63360" tIns="25560" rIns="63360" bIns="25560">
            <a:spAutoFit/>
          </a:bodyPr>
          <a:lstStyle/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 Computer System Organization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err="1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Preprocesser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Conditional compilation to support portability</a:t>
            </a:r>
          </a:p>
          <a:p>
            <a:pPr marL="735013" lvl="1" indent="-228600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Compilers with “built in” constants defined</a:t>
            </a:r>
          </a:p>
          <a:p>
            <a:pPr marL="735013" lvl="1" indent="-228600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Use to conditionally include code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Operating system specific code</a:t>
            </a:r>
          </a:p>
          <a:p>
            <a:pPr marL="1371600" lvl="3" indent="0" eaLnBrk="1" hangingPunct="1">
              <a:lnSpc>
                <a:spcPct val="100000"/>
              </a:lnSpc>
              <a:spcBef>
                <a:spcPts val="450"/>
              </a:spcBef>
              <a:buClr>
                <a:srgbClr val="000066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#if defined(__i386__) || defined(WIN32) || …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Compiler-specific code</a:t>
            </a:r>
          </a:p>
          <a:p>
            <a:pPr marL="1371600" lvl="3" indent="0" eaLnBrk="1" hangingPunct="1">
              <a:lnSpc>
                <a:spcPct val="100000"/>
              </a:lnSpc>
              <a:spcBef>
                <a:spcPts val="450"/>
              </a:spcBef>
              <a:buClr>
                <a:srgbClr val="000066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#if defined(__INTEL_COMPILER)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Processor-specific code</a:t>
            </a:r>
          </a:p>
          <a:p>
            <a:pPr marL="1371600" lvl="3" indent="0" eaLnBrk="1" hangingPunct="1">
              <a:lnSpc>
                <a:spcPct val="113000"/>
              </a:lnSpc>
              <a:spcBef>
                <a:spcPts val="450"/>
              </a:spcBef>
              <a:buClr>
                <a:srgbClr val="000066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#if defined(__SSE__)</a:t>
            </a:r>
          </a:p>
        </p:txBody>
      </p:sp>
    </p:spTree>
    <p:extLst>
      <p:ext uri="{BB962C8B-B14F-4D97-AF65-F5344CB8AC3E}">
        <p14:creationId xmlns:p14="http://schemas.microsoft.com/office/powerpoint/2010/main" val="4150997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Next, </a:t>
            </a:r>
            <a:r>
              <a:rPr lang="en-US" b="1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gcc</a:t>
            </a: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invokes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cc1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to generate assembly code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Translates high-level C code into assembly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Variable abstraction mapped to memory locations and registers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Logical and arithmetic operations mapped to underlying machine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opcodes</a:t>
            </a: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Function call abstraction implemented</a:t>
            </a: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Compiler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Compiler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876619"/>
            <a:ext cx="8229600" cy="18360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…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extern 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(const char *__restrict __format, ...); 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…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main() {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("hello, world %d\n", 4);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2600" y="2971800"/>
            <a:ext cx="5715000" cy="37764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	.section        .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rodata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.LC0: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.string "hello, world %</a:t>
            </a: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d\n"</a:t>
            </a:r>
            <a:b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b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.text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main: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pushq</a:t>
            </a: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%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rbp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movq</a:t>
            </a: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%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rsp</a:t>
            </a: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, %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rbp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movl</a:t>
            </a: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$4, %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esi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movl</a:t>
            </a: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$.LC0, %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edi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movl</a:t>
            </a: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$0, %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eax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call    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popq</a:t>
            </a: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%</a:t>
            </a:r>
            <a:r>
              <a:rPr 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rbp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ret 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810000" y="2743200"/>
            <a:ext cx="0" cy="215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Assembler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Next, </a:t>
            </a:r>
            <a:r>
              <a:rPr lang="en-US" b="1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gcc</a:t>
            </a: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invokes </a:t>
            </a: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as</a:t>
            </a: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to generate object code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Translates assembly code into binary object code that can be directly executed by CPU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Assembler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600" y="2438400"/>
            <a:ext cx="7467600" cy="41873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%  readelf -a hello | egrep rodata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[16] .rodata           PROGBITS         00000000004005d0  000005d0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%  readelf –x 16 hello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Hex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dump of section '.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rodata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':</a:t>
            </a:r>
            <a:b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0x004005d0 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01000200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68656c6c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6f2c2077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6f726c64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....hello, world  0x004005e0 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2025640a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00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                      %d..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%  objdump –d hello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Disassembly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of section .text: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000000000040052d &lt;main&gt;:</a:t>
            </a:r>
            <a:b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40052d:	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55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               	push   %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rbp</a:t>
            </a:r>
            <a:b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40052e:	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48 89 e5            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%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rsp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,%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rbp</a:t>
            </a:r>
            <a:b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400531:	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be 04 00 00 00      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$0x4,%esi</a:t>
            </a:r>
            <a:b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400536:	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bf d4 05 40 00      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$0x4005d4,%edi</a:t>
            </a:r>
            <a:b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40053b:	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b8 00 00 00 00      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$0x0,%eax</a:t>
            </a:r>
            <a:b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400540:	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e8 </a:t>
            </a:r>
            <a:r>
              <a:rPr lang="en-US" sz="1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cb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fe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ff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ff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  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callq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400410 &lt;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printf@plt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  <a:b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400545:	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5d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               	pop    %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rbp</a:t>
            </a:r>
            <a:b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400546:	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c3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               	</a:t>
            </a:r>
            <a:r>
              <a:rPr lang="en-U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retq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5524500" y="2882212"/>
            <a:ext cx="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715000" y="2133600"/>
            <a:ext cx="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3429000" y="152400"/>
            <a:ext cx="5181600" cy="20242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	.section        .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rodata</a:t>
            </a:r>
            <a:b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.LC0:</a:t>
            </a:r>
            <a:b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.string "hello, world %d\n“		.text</a:t>
            </a:r>
            <a:b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main:</a:t>
            </a:r>
            <a:b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pushq</a:t>
            </a: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%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rbp</a:t>
            </a:r>
            <a:b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movq</a:t>
            </a: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%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rsp</a:t>
            </a: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, %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rbp</a:t>
            </a:r>
            <a:b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movl</a:t>
            </a: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$4, %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esi</a:t>
            </a:r>
            <a:b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movl</a:t>
            </a: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$.LC0, %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edi</a:t>
            </a:r>
            <a:b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movl</a:t>
            </a: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$0, %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eax</a:t>
            </a:r>
            <a:b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call    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b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popq</a:t>
            </a: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%</a:t>
            </a:r>
            <a:r>
              <a:rPr lang="en-US" sz="1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rbp</a:t>
            </a:r>
            <a:b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ret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Linker</a:t>
            </a:r>
          </a:p>
        </p:txBody>
      </p:sp>
      <p:sp>
        <p:nvSpPr>
          <p:cNvPr id="1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Finally,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gcc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compiler driver calls linker (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Courier New" pitchFamily="49" charset="0"/>
              </a:rPr>
              <a:t>ld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) to generate executable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Merges </a:t>
            </a: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multiple (.</a:t>
            </a:r>
            <a:r>
              <a:rPr lang="en-US" dirty="0">
                <a:latin typeface="Courier New" pitchFamily="49" charset="0"/>
                <a:ea typeface="DejaVu LGC Sans" charset="0"/>
                <a:cs typeface="DejaVu LGC Sans" charset="0"/>
              </a:rPr>
              <a:t>o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) object files into a single executable program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Copies library object code and data into executable (e.g. </a:t>
            </a:r>
            <a:r>
              <a:rPr lang="en-US" dirty="0" err="1">
                <a:latin typeface="Courier New" pitchFamily="49" charset="0"/>
                <a:ea typeface="DejaVu LGC Sans" charset="0"/>
                <a:cs typeface="Courier New" pitchFamily="49" charset="0"/>
              </a:rPr>
              <a:t>printf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)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Relocates relative positions in library and object files to absolute ones in final executable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222375" y="5373687"/>
            <a:ext cx="2971800" cy="363538"/>
          </a:xfrm>
          <a:prstGeom prst="rect">
            <a:avLst/>
          </a:prstGeom>
          <a:solidFill>
            <a:srgbClr val="00FFFF"/>
          </a:solidFill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Linker (ld)</a:t>
            </a:r>
            <a:r>
              <a:rPr lang="ar-SA" sz="1800" b="1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800" b="1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429000" y="4572000"/>
            <a:ext cx="5921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a.o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693988" y="6146800"/>
            <a:ext cx="3175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736975" y="4992687"/>
            <a:ext cx="1588" cy="3810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838450" y="5765800"/>
            <a:ext cx="1588" cy="3810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013075" y="6146800"/>
            <a:ext cx="4543425" cy="366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946275" y="4992687"/>
            <a:ext cx="1588" cy="3810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649413" y="4625975"/>
            <a:ext cx="59372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m.o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822950" y="4572000"/>
            <a:ext cx="1625600" cy="642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Libraries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libc.a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4171950" y="4938712"/>
            <a:ext cx="1673225" cy="434975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579813" y="6146800"/>
            <a:ext cx="184150" cy="366712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151188" y="6146800"/>
            <a:ext cx="4295775" cy="368300"/>
          </a:xfrm>
          <a:prstGeom prst="rect">
            <a:avLst/>
          </a:prstGeom>
          <a:noFill/>
          <a:ln w="255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This is the executable program</a:t>
            </a:r>
          </a:p>
        </p:txBody>
      </p:sp>
      <p:sp>
        <p:nvSpPr>
          <p:cNvPr id="1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Linker (static)</a:t>
            </a:r>
          </a:p>
        </p:txBody>
      </p:sp>
      <p:sp>
        <p:nvSpPr>
          <p:cNvPr id="1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Resolves external references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External reference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: reference to a symbol defined in another object file (e.g. </a:t>
            </a:r>
            <a:r>
              <a:rPr lang="en-US" dirty="0" err="1">
                <a:latin typeface="Courier New" pitchFamily="49" charset="0"/>
                <a:ea typeface="DejaVu LGC Sans" charset="0"/>
                <a:cs typeface="Courier New" pitchFamily="49" charset="0"/>
              </a:rPr>
              <a:t>printf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)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Updates all references to these symbols to reflect their new positions.</a:t>
            </a: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References in both code and data</a:t>
            </a:r>
          </a:p>
          <a:p>
            <a:pPr marL="1371600" lvl="3" indent="0" eaLnBrk="1" hangingPunct="1">
              <a:lnSpc>
                <a:spcPct val="100000"/>
              </a:lnSpc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 err="1"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dirty="0">
                <a:latin typeface="Courier New" pitchFamily="49" charset="0"/>
                <a:ea typeface="DejaVu LGC Sans" charset="0"/>
                <a:cs typeface="DejaVu LGC Sans" charset="0"/>
              </a:rPr>
              <a:t>();    /* reference to symbol </a:t>
            </a:r>
            <a:r>
              <a:rPr lang="en-US" dirty="0" err="1"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dirty="0">
                <a:latin typeface="Courier New" pitchFamily="49" charset="0"/>
                <a:ea typeface="DejaVu LGC Sans" charset="0"/>
                <a:cs typeface="DejaVu LGC Sans" charset="0"/>
              </a:rPr>
              <a:t> */</a:t>
            </a:r>
          </a:p>
          <a:p>
            <a:pPr marL="1371600" lvl="3" indent="0" eaLnBrk="1" hangingPunct="1">
              <a:lnSpc>
                <a:spcPct val="100000"/>
              </a:lnSpc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 err="1"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dirty="0">
                <a:latin typeface="Courier New" pitchFamily="49" charset="0"/>
                <a:ea typeface="DejaVu LGC Sans" charset="0"/>
                <a:cs typeface="DejaVu LGC Sans" charset="0"/>
              </a:rPr>
              <a:t> *</a:t>
            </a:r>
            <a:r>
              <a:rPr lang="en-US" dirty="0" err="1">
                <a:latin typeface="Courier New" pitchFamily="49" charset="0"/>
                <a:ea typeface="DejaVu LGC Sans" charset="0"/>
                <a:cs typeface="DejaVu LGC Sans" charset="0"/>
              </a:rPr>
              <a:t>xp</a:t>
            </a:r>
            <a:r>
              <a:rPr lang="en-US" dirty="0">
                <a:latin typeface="Courier New" pitchFamily="49" charset="0"/>
                <a:ea typeface="DejaVu LGC Sans" charset="0"/>
                <a:cs typeface="DejaVu LGC Sans" charset="0"/>
              </a:rPr>
              <a:t>=&amp;x;  /* reference to symbol x */</a:t>
            </a:r>
          </a:p>
        </p:txBody>
      </p:sp>
    </p:spTree>
    <p:extLst>
      <p:ext uri="{BB962C8B-B14F-4D97-AF65-F5344CB8AC3E}">
        <p14:creationId xmlns:p14="http://schemas.microsoft.com/office/powerpoint/2010/main" val="2465390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Benefits of linking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Modularity and space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Program can be written as a collection of smaller source files, rather than one monolithic mass.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Compilation efficiency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Change one source file, compile, and then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relink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.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No need to recompile other source files.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Can build libraries of common functions (more on this later)</a:t>
            </a:r>
            <a:r>
              <a:rPr lang="ar-SA" dirty="0">
                <a:latin typeface="Arial" charset="0"/>
                <a:cs typeface="Arial" charset="0"/>
              </a:rPr>
              <a:t>‏</a:t>
            </a:r>
            <a:endParaRPr lang="en-US" dirty="0">
              <a:latin typeface="Arial" charset="0"/>
              <a:cs typeface="Arial" charset="0"/>
            </a:endParaRP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e.g., Math library, standard C library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9"/>
            <a:ext cx="8285162" cy="495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Compiler driver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(cc or 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gcc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) coordinates all steps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Invokes preprocessor (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cpp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), compiler (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cc1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), assembler (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as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),  and linker (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ld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).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Passes command line arguments to appropriate phases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66800" y="6172200"/>
            <a:ext cx="7184019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CCCFF"/>
                </a:solidFill>
                <a:latin typeface="Arial" charset="0"/>
                <a:ea typeface="DejaVu LGC Sans" charset="0"/>
                <a:cs typeface="DejaVu LGC Sans" charset="0"/>
              </a:rPr>
              <a:t>http://thefengs.com/wuchang/courses/cs201/class/03/hello.static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143000" y="4191000"/>
            <a:ext cx="11430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Pre-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processor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124200" y="4191000"/>
            <a:ext cx="11430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Compiler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705600" y="4191000"/>
            <a:ext cx="11430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Linker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4876800" y="4191000"/>
            <a:ext cx="11430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Assembler</a:t>
            </a:r>
          </a:p>
        </p:txBody>
      </p:sp>
      <p:cxnSp>
        <p:nvCxnSpPr>
          <p:cNvPr id="13320" name="AutoShape 8"/>
          <p:cNvCxnSpPr>
            <a:cxnSpLocks noChangeShapeType="1"/>
            <a:stCxn id="13316" idx="3"/>
            <a:endCxn id="13317" idx="1"/>
          </p:cNvCxnSpPr>
          <p:nvPr/>
        </p:nvCxnSpPr>
        <p:spPr bwMode="auto">
          <a:xfrm>
            <a:off x="2286000" y="4686300"/>
            <a:ext cx="838200" cy="1588"/>
          </a:xfrm>
          <a:prstGeom prst="straightConnector1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321" name="AutoShape 9"/>
          <p:cNvCxnSpPr>
            <a:cxnSpLocks noChangeShapeType="1"/>
            <a:stCxn id="13317" idx="3"/>
            <a:endCxn id="13319" idx="1"/>
          </p:cNvCxnSpPr>
          <p:nvPr/>
        </p:nvCxnSpPr>
        <p:spPr bwMode="auto">
          <a:xfrm>
            <a:off x="4267200" y="4686300"/>
            <a:ext cx="609600" cy="1588"/>
          </a:xfrm>
          <a:prstGeom prst="straightConnector1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322" name="AutoShape 10"/>
          <p:cNvCxnSpPr>
            <a:cxnSpLocks noChangeShapeType="1"/>
            <a:stCxn id="13319" idx="3"/>
            <a:endCxn id="13318" idx="1"/>
          </p:cNvCxnSpPr>
          <p:nvPr/>
        </p:nvCxnSpPr>
        <p:spPr bwMode="auto">
          <a:xfrm>
            <a:off x="6019800" y="4686300"/>
            <a:ext cx="685800" cy="1588"/>
          </a:xfrm>
          <a:prstGeom prst="straightConnector1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57200" y="4724400"/>
            <a:ext cx="685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7848600" y="4724400"/>
            <a:ext cx="8382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79413" y="5181600"/>
            <a:ext cx="766762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Program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Source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0" y="5181600"/>
            <a:ext cx="758825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Modified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Source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184650" y="5181600"/>
            <a:ext cx="841375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Assembly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Code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005513" y="5181600"/>
            <a:ext cx="622300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Object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Code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772400" y="5181600"/>
            <a:ext cx="938213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Executable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Code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19100" y="4449763"/>
            <a:ext cx="6223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hello.c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324100" y="4449763"/>
            <a:ext cx="579438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hello.i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229100" y="4449763"/>
            <a:ext cx="6223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hello.s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999163" y="4449763"/>
            <a:ext cx="6318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hello.o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878763" y="4449763"/>
            <a:ext cx="906315" cy="27918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hello.static</a:t>
            </a:r>
            <a:endParaRPr lang="en-US" sz="12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2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Summary of compilation process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57600" y="1016051"/>
            <a:ext cx="5334000" cy="1751013"/>
            <a:chOff x="3657600" y="1016051"/>
            <a:chExt cx="5334000" cy="1751013"/>
          </a:xfrm>
        </p:grpSpPr>
        <p:sp>
          <p:nvSpPr>
            <p:cNvPr id="18434" name="Line 2"/>
            <p:cNvSpPr>
              <a:spLocks noChangeShapeType="1"/>
            </p:cNvSpPr>
            <p:nvPr/>
          </p:nvSpPr>
          <p:spPr bwMode="auto">
            <a:xfrm>
              <a:off x="4343400" y="13208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3657600" y="1690739"/>
              <a:ext cx="1371600" cy="363537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Compile</a:t>
              </a:r>
            </a:p>
          </p:txBody>
        </p:sp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3808413" y="1016051"/>
              <a:ext cx="1003300" cy="3683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atoi.c</a:t>
              </a: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992563" y="2387651"/>
              <a:ext cx="1003300" cy="3683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atoi.o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5334000" y="1690739"/>
              <a:ext cx="1371600" cy="363537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Compile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5330825" y="1016051"/>
              <a:ext cx="1277938" cy="3683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printf.c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5351463" y="2387651"/>
              <a:ext cx="1277937" cy="3683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printf.o</a:t>
              </a: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6019800" y="13208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4343400" y="20828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6019800" y="20828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6934200" y="1560564"/>
              <a:ext cx="436563" cy="4603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...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7620000" y="1701851"/>
              <a:ext cx="1371600" cy="363538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Compile</a:t>
              </a:r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7620000" y="1027164"/>
              <a:ext cx="1277938" cy="3683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random.c</a:t>
              </a:r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7639050" y="2398764"/>
              <a:ext cx="1277938" cy="3683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random.o</a:t>
              </a:r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8305800" y="1331964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8305800" y="2093964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14800" y="2703564"/>
            <a:ext cx="5362395" cy="1464793"/>
            <a:chOff x="4114800" y="2703564"/>
            <a:chExt cx="5362395" cy="1464793"/>
          </a:xfrm>
        </p:grpSpPr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6019800" y="2765476"/>
              <a:ext cx="1588" cy="471488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 flipH="1">
              <a:off x="6911975" y="2703564"/>
              <a:ext cx="1339850" cy="4572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4876800" y="3236964"/>
              <a:ext cx="2971800" cy="363537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Archiver (ar)</a:t>
              </a:r>
              <a:r>
                <a:rPr lang="ar-SA" sz="1800" b="1">
                  <a:solidFill>
                    <a:srgbClr val="000066"/>
                  </a:solidFill>
                  <a:latin typeface="Arial" charset="0"/>
                  <a:cs typeface="Arial" charset="0"/>
                </a:rPr>
                <a:t>‏</a:t>
              </a:r>
              <a:endParaRPr lang="en-US" sz="1800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4343400" y="2703564"/>
              <a:ext cx="1219200" cy="4572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4114800" y="3581400"/>
              <a:ext cx="5362395" cy="58695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 dirty="0" err="1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ar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 </a:t>
              </a:r>
              <a:r>
                <a:rPr lang="en-US" sz="1600" b="1" dirty="0" err="1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rs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 </a:t>
              </a:r>
              <a:r>
                <a:rPr lang="en-US" sz="1600" b="1" dirty="0" err="1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libc.a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 </a:t>
              </a:r>
              <a:r>
                <a:rPr lang="en-US" sz="1600" b="1" dirty="0" err="1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atoi.o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 </a:t>
              </a:r>
              <a:r>
                <a:rPr lang="en-US" sz="1600" b="1" dirty="0" err="1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printf.o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 … </a:t>
              </a:r>
              <a:r>
                <a:rPr lang="en-US" sz="1600" b="1" dirty="0" err="1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random</a:t>
              </a:r>
              <a:r>
                <a:rPr lang="en-US" sz="1600" b="1" err="1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.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o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ranlib libc.a</a:t>
              </a:r>
              <a:endParaRPr lang="en-US" sz="1600" b="1" dirty="0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endParaRPr>
            </a:p>
          </p:txBody>
        </p:sp>
      </p:grpSp>
      <p:sp>
        <p:nvSpPr>
          <p:cNvPr id="2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Creating and using static libraries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5647" y="3416351"/>
            <a:ext cx="3048000" cy="1739900"/>
            <a:chOff x="395647" y="3416351"/>
            <a:chExt cx="3048000" cy="1739900"/>
          </a:xfrm>
        </p:grpSpPr>
        <p:sp>
          <p:nvSpPr>
            <p:cNvPr id="27" name="Line 2"/>
            <p:cNvSpPr>
              <a:spLocks noChangeShapeType="1"/>
            </p:cNvSpPr>
            <p:nvPr/>
          </p:nvSpPr>
          <p:spPr bwMode="auto">
            <a:xfrm>
              <a:off x="1081447" y="37211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395647" y="4091039"/>
              <a:ext cx="1371600" cy="363537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Compile</a:t>
              </a:r>
            </a:p>
          </p:txBody>
        </p:sp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700447" y="3416351"/>
              <a:ext cx="728663" cy="3683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p1.c</a:t>
              </a: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732197" y="4787951"/>
              <a:ext cx="728663" cy="3683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p1.o</a:t>
              </a:r>
            </a:p>
          </p:txBody>
        </p:sp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2072047" y="4091039"/>
              <a:ext cx="1371600" cy="363537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Compile</a:t>
              </a:r>
            </a:p>
          </p:txBody>
        </p:sp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2408597" y="3416351"/>
              <a:ext cx="728663" cy="3683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p2.c</a:t>
              </a:r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2408597" y="4787951"/>
              <a:ext cx="728663" cy="3683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p2.o</a:t>
              </a:r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2757847" y="37211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"/>
            <p:cNvSpPr>
              <a:spLocks noChangeShapeType="1"/>
            </p:cNvSpPr>
            <p:nvPr/>
          </p:nvSpPr>
          <p:spPr bwMode="auto">
            <a:xfrm>
              <a:off x="1081447" y="44831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757847" y="44831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6" name="Line 24"/>
          <p:cNvSpPr>
            <a:spLocks noChangeShapeType="1"/>
          </p:cNvSpPr>
          <p:nvPr/>
        </p:nvSpPr>
        <p:spPr bwMode="auto">
          <a:xfrm flipH="1">
            <a:off x="5029199" y="4132314"/>
            <a:ext cx="727076" cy="655636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854024" y="4186695"/>
            <a:ext cx="2971800" cy="120251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C standard library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archive of relocatable object files concatenated into one file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4204060" y="4787951"/>
            <a:ext cx="10033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libc.a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2035176" y="9659143"/>
            <a:ext cx="68580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81447" y="5092751"/>
            <a:ext cx="3146425" cy="744538"/>
            <a:chOff x="1081447" y="5092751"/>
            <a:chExt cx="3146425" cy="744538"/>
          </a:xfrm>
        </p:grpSpPr>
        <p:sp>
          <p:nvSpPr>
            <p:cNvPr id="38" name="Line 12"/>
            <p:cNvSpPr>
              <a:spLocks noChangeShapeType="1"/>
            </p:cNvSpPr>
            <p:nvPr/>
          </p:nvSpPr>
          <p:spPr bwMode="auto">
            <a:xfrm>
              <a:off x="1081447" y="5092751"/>
              <a:ext cx="762000" cy="3048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2757847" y="50927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>
              <a:off x="3345222" y="5092751"/>
              <a:ext cx="882650" cy="3048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19"/>
            <p:cNvSpPr>
              <a:spLocks noChangeArrowheads="1"/>
            </p:cNvSpPr>
            <p:nvPr/>
          </p:nvSpPr>
          <p:spPr bwMode="auto">
            <a:xfrm>
              <a:off x="1233847" y="5473751"/>
              <a:ext cx="2971800" cy="363538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Linker (ld)</a:t>
              </a:r>
              <a:r>
                <a:rPr lang="ar-SA" sz="1800" b="1">
                  <a:solidFill>
                    <a:srgbClr val="000066"/>
                  </a:solidFill>
                  <a:latin typeface="Arial" charset="0"/>
                  <a:cs typeface="Arial" charset="0"/>
                </a:rPr>
                <a:t>‏</a:t>
              </a:r>
              <a:endParaRPr lang="en-US" sz="1800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3138847" y="5929364"/>
            <a:ext cx="4876800" cy="917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executable object file (with code and data for</a:t>
            </a:r>
            <a:r>
              <a:rPr lang="en-US" sz="1800" b="1" i="1" dirty="0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libc</a:t>
            </a: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 functions needed by </a:t>
            </a:r>
            <a:r>
              <a:rPr lang="en-US" sz="1800" b="1" i="1" dirty="0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p1.c</a:t>
            </a: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 and </a:t>
            </a:r>
            <a:r>
              <a:rPr lang="en-US" sz="1800" b="1" i="1" dirty="0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p2.c copied in</a:t>
            </a: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ar-SA" sz="18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‏</a:t>
            </a:r>
            <a:endParaRPr lang="en-US" sz="1800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607035" y="6159551"/>
            <a:ext cx="3175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</a:t>
            </a: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2735622" y="5865864"/>
            <a:ext cx="1588" cy="3810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 animBg="1"/>
      <p:bldP spid="18457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Overview of how things work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Compilation and linking system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Operating system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Computer organization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Today’s agenda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libc.a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(the C standard library)</a:t>
            </a:r>
            <a:r>
              <a:rPr lang="ar-SA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‏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5 MB archive of more than 1000 object files.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I/O, memory allocation, signals, strings, time, random numbers</a:t>
            </a:r>
            <a:endParaRPr lang="en-US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381000" indent="-3635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libm.a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(the C math library)</a:t>
            </a:r>
            <a:r>
              <a:rPr lang="ar-SA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‏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2 MB archive of more than 400 object files. 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floating point math (sin, cos, tan, log, </a:t>
            </a:r>
            <a:r>
              <a:rPr lang="en-US" sz="1800" dirty="0" err="1">
                <a:latin typeface="Arial" charset="0"/>
                <a:ea typeface="DejaVu LGC Sans" charset="0"/>
                <a:cs typeface="DejaVu LGC Sans" charset="0"/>
              </a:rPr>
              <a:t>exp</a:t>
            </a: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, </a:t>
            </a:r>
            <a:r>
              <a:rPr lang="en-US" sz="1800" dirty="0" err="1">
                <a:latin typeface="Arial" charset="0"/>
                <a:ea typeface="DejaVu LGC Sans" charset="0"/>
                <a:cs typeface="DejaVu LGC Sans" charset="0"/>
              </a:rPr>
              <a:t>sqrt</a:t>
            </a: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, …) 	</a:t>
            </a:r>
          </a:p>
          <a:p>
            <a:pPr marL="381000" indent="-363538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8600" y="3505200"/>
            <a:ext cx="5337015" cy="2679837"/>
          </a:xfrm>
          <a:prstGeom prst="rect">
            <a:avLst/>
          </a:prstGeom>
          <a:solidFill>
            <a:srgbClr val="FFFF00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%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ar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-t /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usr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/lib/x86_64-linux-gnu/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libc.a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| sort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…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fork.o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…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fprintf.o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fpu_control.o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fputc.o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freopen.o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fscanf.o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fseek.o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fstab.o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…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libc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static </a:t>
            </a: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libraries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81400" y="4038600"/>
            <a:ext cx="5337015" cy="2679837"/>
          </a:xfrm>
          <a:prstGeom prst="rect">
            <a:avLst/>
          </a:prstGeom>
          <a:solidFill>
            <a:srgbClr val="FFFF00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%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ar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-t /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usr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/lib/x86_64-linux-gnu/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libm.a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| sort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…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e_acos.o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e_acosf.o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e_acosh.o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e_acoshf.o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e_acoshl.o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e_acosl.o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e_asin.o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e_asinf.o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e_asinl.o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23953" y="1016050"/>
            <a:ext cx="3937381" cy="1743114"/>
            <a:chOff x="3581400" y="1016050"/>
            <a:chExt cx="3937381" cy="1743114"/>
          </a:xfrm>
        </p:grpSpPr>
        <p:sp>
          <p:nvSpPr>
            <p:cNvPr id="18434" name="Line 2"/>
            <p:cNvSpPr>
              <a:spLocks noChangeShapeType="1"/>
            </p:cNvSpPr>
            <p:nvPr/>
          </p:nvSpPr>
          <p:spPr bwMode="auto">
            <a:xfrm>
              <a:off x="4343400" y="13208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3657600" y="1690739"/>
              <a:ext cx="1371600" cy="363537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Compile</a:t>
              </a:r>
              <a:endPara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3581400" y="1016051"/>
              <a:ext cx="1560340" cy="3715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err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squareit.c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657600" y="2387651"/>
              <a:ext cx="1560340" cy="3715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err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squareit.o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6147181" y="1690738"/>
              <a:ext cx="1371600" cy="363537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Compile</a:t>
              </a:r>
              <a:endPara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6144006" y="1016050"/>
              <a:ext cx="1284624" cy="3715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err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cubeit.c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6164644" y="2387650"/>
              <a:ext cx="1284624" cy="3715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err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cubeit.o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6832981" y="1320850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4343400" y="20828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6832981" y="2082850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2D31758-CB6D-4D75-BDE4-05B0BF55EBC8}"/>
              </a:ext>
            </a:extLst>
          </p:cNvPr>
          <p:cNvGrpSpPr/>
          <p:nvPr/>
        </p:nvGrpSpPr>
        <p:grpSpPr>
          <a:xfrm>
            <a:off x="4761058" y="2703564"/>
            <a:ext cx="2514477" cy="533400"/>
            <a:chOff x="4761058" y="2703564"/>
            <a:chExt cx="2514477" cy="533400"/>
          </a:xfrm>
        </p:grpSpPr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H="1">
              <a:off x="6256296" y="2703564"/>
              <a:ext cx="1019239" cy="5334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4761058" y="2703564"/>
              <a:ext cx="1495238" cy="5334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Creating your own static libraries</a:t>
            </a:r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>
          <a:xfrm>
            <a:off x="290513" y="1220788"/>
            <a:ext cx="3214687" cy="5202237"/>
          </a:xfrm>
        </p:spPr>
        <p:txBody>
          <a:bodyPr/>
          <a:lstStyle/>
          <a:p>
            <a:pPr marL="381000" indent="-363538" eaLnBrk="1" hangingPunct="1">
              <a:lnSpc>
                <a:spcPct val="95000"/>
              </a:lnSpc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Code in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squareit.c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and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cubeit.c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that all programs use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Create library </a:t>
            </a: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libmyutil.a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to link in functions</a:t>
            </a:r>
            <a:endParaRPr lang="en-US" dirty="0"/>
          </a:p>
          <a:p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63613" y="3416351"/>
            <a:ext cx="1560340" cy="1743113"/>
            <a:chOff x="2021060" y="3416351"/>
            <a:chExt cx="1560340" cy="1743113"/>
          </a:xfrm>
        </p:grpSpPr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2072047" y="4091039"/>
              <a:ext cx="1371600" cy="363537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Compile</a:t>
              </a:r>
            </a:p>
          </p:txBody>
        </p:sp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2021060" y="3416351"/>
              <a:ext cx="1560340" cy="3715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err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mathtest.c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2021060" y="4787951"/>
              <a:ext cx="1560340" cy="3715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err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mathtest.o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endParaRPr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2757847" y="37211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757847" y="44831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0F2A7AF-83AF-4A4F-BFEF-B70D3034BD2E}"/>
              </a:ext>
            </a:extLst>
          </p:cNvPr>
          <p:cNvGrpSpPr/>
          <p:nvPr/>
        </p:nvGrpSpPr>
        <p:grpSpPr>
          <a:xfrm>
            <a:off x="4646613" y="3236053"/>
            <a:ext cx="4449210" cy="2261458"/>
            <a:chOff x="4646613" y="3236053"/>
            <a:chExt cx="4449210" cy="2261458"/>
          </a:xfrm>
        </p:grpSpPr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4932225" y="3236053"/>
              <a:ext cx="2648141" cy="643423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Archive &amp; index</a:t>
              </a:r>
            </a:p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(</a:t>
              </a:r>
              <a:r>
                <a:rPr lang="en-US" sz="1800" b="1" dirty="0" err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ar</a:t>
              </a:r>
              <a:r>
                <a:rPr lang="en-US" sz="1800" b="1" dirty="0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, </a:t>
              </a:r>
              <a:r>
                <a:rPr lang="en-US" sz="1800" b="1" dirty="0" err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ranlib</a:t>
              </a:r>
              <a:r>
                <a:rPr lang="en-US" sz="1800" b="1" dirty="0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)</a:t>
              </a:r>
              <a:r>
                <a:rPr lang="ar-SA" sz="18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‏</a:t>
              </a:r>
              <a:endParaRPr lang="en-US" sz="1800" b="1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 flipH="1">
              <a:off x="5471752" y="3922135"/>
              <a:ext cx="992188" cy="865815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6400800" y="4572000"/>
              <a:ext cx="2695023" cy="92551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i="1" dirty="0">
                  <a:solidFill>
                    <a:srgbClr val="FF0000"/>
                  </a:solidFill>
                  <a:latin typeface="Arial" charset="0"/>
                  <a:ea typeface="DejaVu LGC Sans" charset="0"/>
                  <a:cs typeface="DejaVu LGC Sans" charset="0"/>
                </a:rPr>
                <a:t>Library of object files concatenated into single file</a:t>
              </a: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4646613" y="4787951"/>
              <a:ext cx="1698199" cy="37151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err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libmyutil.a</a:t>
              </a:r>
              <a:endPara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endParaRPr>
            </a:p>
          </p:txBody>
        </p:sp>
      </p:grp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2035176" y="9659143"/>
            <a:ext cx="68580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76400" y="5092751"/>
            <a:ext cx="2994025" cy="744538"/>
            <a:chOff x="1233847" y="5092751"/>
            <a:chExt cx="2994025" cy="744538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2757847" y="5092751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>
              <a:off x="3345222" y="5092751"/>
              <a:ext cx="882650" cy="3048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19"/>
            <p:cNvSpPr>
              <a:spLocks noChangeArrowheads="1"/>
            </p:cNvSpPr>
            <p:nvPr/>
          </p:nvSpPr>
          <p:spPr bwMode="auto">
            <a:xfrm>
              <a:off x="1233847" y="5473751"/>
              <a:ext cx="2971800" cy="363538"/>
            </a:xfrm>
            <a:prstGeom prst="rect">
              <a:avLst/>
            </a:prstGeom>
            <a:solidFill>
              <a:srgbClr val="00FFFF"/>
            </a:solidFill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Linker (ld)</a:t>
              </a:r>
              <a:r>
                <a:rPr lang="ar-SA" sz="1800" b="1">
                  <a:solidFill>
                    <a:srgbClr val="000066"/>
                  </a:solidFill>
                  <a:latin typeface="Arial" charset="0"/>
                  <a:cs typeface="Arial" charset="0"/>
                </a:rPr>
                <a:t>‏</a:t>
              </a:r>
              <a:endParaRPr lang="en-US" sz="1800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49588" y="5791200"/>
            <a:ext cx="5408612" cy="981075"/>
            <a:chOff x="2607035" y="5865864"/>
            <a:chExt cx="5408612" cy="981075"/>
          </a:xfrm>
        </p:grpSpPr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3138847" y="5929364"/>
              <a:ext cx="4876800" cy="9175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i="1" dirty="0">
                  <a:solidFill>
                    <a:srgbClr val="FF0000"/>
                  </a:solidFill>
                  <a:latin typeface="Arial" charset="0"/>
                  <a:ea typeface="DejaVu LGC Sans" charset="0"/>
                  <a:cs typeface="DejaVu LGC Sans" charset="0"/>
                </a:rPr>
                <a:t>executable object file (with code and data for</a:t>
              </a:r>
              <a:r>
                <a:rPr lang="en-US" sz="1800" b="1" i="1" dirty="0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 </a:t>
              </a:r>
              <a:r>
                <a:rPr lang="en-US" sz="1800" b="1" i="1" dirty="0" err="1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libmyutil</a:t>
              </a:r>
              <a:r>
                <a:rPr lang="en-US" sz="1800" b="1" i="1" dirty="0">
                  <a:solidFill>
                    <a:srgbClr val="FF0000"/>
                  </a:solidFill>
                  <a:latin typeface="Arial" charset="0"/>
                  <a:ea typeface="DejaVu LGC Sans" charset="0"/>
                  <a:cs typeface="DejaVu LGC Sans" charset="0"/>
                </a:rPr>
                <a:t> functions needed by </a:t>
              </a:r>
              <a:r>
                <a:rPr lang="en-US" sz="1800" b="1" i="1" dirty="0" err="1">
                  <a:solidFill>
                    <a:srgbClr val="FF0000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mathtest.c</a:t>
              </a:r>
              <a:r>
                <a:rPr lang="en-US" sz="1800" b="1" i="1" dirty="0">
                  <a:solidFill>
                    <a:srgbClr val="FF0000"/>
                  </a:solidFill>
                  <a:latin typeface="Arial" charset="0"/>
                  <a:ea typeface="DejaVu LGC Sans" charset="0"/>
                  <a:cs typeface="DejaVu LGC Sans" charset="0"/>
                </a:rPr>
                <a:t> copied in)</a:t>
              </a:r>
              <a:endParaRPr lang="en-US" sz="1800" b="1" i="1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2607035" y="6159551"/>
              <a:ext cx="317500" cy="3683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p</a:t>
              </a:r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>
              <a:off x="2735622" y="5865864"/>
              <a:ext cx="1588" cy="381000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78593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Compilation steps for building static libraries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73163" y="6337300"/>
            <a:ext cx="71024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 eaLnBrk="1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CCCFF"/>
                </a:solidFill>
                <a:latin typeface="Arial" charset="0"/>
                <a:ea typeface="DejaVu Sans" charset="0"/>
                <a:cs typeface="DejaVu Sans" charset="0"/>
              </a:rPr>
              <a:t>http://thefengs.com/wuchang/courses/cs201/class/03/libexample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Creating your own static libraries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EE59798-B62A-4AA3-8B36-A8C5AE1BE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A7554B-F2E0-4CCD-84A6-EAFB673FE4B3}"/>
              </a:ext>
            </a:extLst>
          </p:cNvPr>
          <p:cNvSpPr txBox="1"/>
          <p:nvPr/>
        </p:nvSpPr>
        <p:spPr>
          <a:xfrm>
            <a:off x="570837" y="1911865"/>
            <a:ext cx="2864887" cy="108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2000" i="1">
                <a:solidFill>
                  <a:srgbClr val="2838B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>
                <a:solidFill>
                  <a:srgbClr val="785840"/>
                </a:solidFill>
                <a:latin typeface="Consolas" panose="020B0609020204030204" pitchFamily="49" charset="0"/>
              </a:rPr>
              <a:t>squareit</a:t>
            </a:r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i="1">
                <a:solidFill>
                  <a:srgbClr val="2838B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{</a:t>
            </a:r>
            <a:endParaRPr lang="en-US" altLang="en-US" sz="20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altLang="en-US" sz="2000" b="1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000" b="1">
                <a:solidFill>
                  <a:srgbClr val="2838B0"/>
                </a:solidFill>
                <a:latin typeface="Consolas" panose="020B0609020204030204" pitchFamily="49" charset="0"/>
              </a:rPr>
              <a:t>return</a:t>
            </a: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>
                <a:solidFill>
                  <a:schemeClr val="tx1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000">
                <a:solidFill>
                  <a:srgbClr val="666666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000">
                <a:solidFill>
                  <a:schemeClr val="tx1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);</a:t>
            </a:r>
            <a:endParaRPr lang="en-US" altLang="en-US" sz="20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200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EDA6C3-C312-49E5-9E0F-1B3221B50A2C}"/>
              </a:ext>
            </a:extLst>
          </p:cNvPr>
          <p:cNvSpPr txBox="1"/>
          <p:nvPr/>
        </p:nvSpPr>
        <p:spPr>
          <a:xfrm>
            <a:off x="4953000" y="1911028"/>
            <a:ext cx="2723823" cy="108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2000" i="1">
                <a:solidFill>
                  <a:srgbClr val="2838B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>
                <a:solidFill>
                  <a:srgbClr val="785840"/>
                </a:solidFill>
                <a:latin typeface="Consolas" panose="020B0609020204030204" pitchFamily="49" charset="0"/>
              </a:rPr>
              <a:t>cubeit</a:t>
            </a:r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i="1">
                <a:solidFill>
                  <a:srgbClr val="2838B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{</a:t>
            </a:r>
            <a:endParaRPr lang="en-US" altLang="en-US" sz="20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altLang="en-US" sz="2000" b="1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000" b="1">
                <a:solidFill>
                  <a:srgbClr val="2838B0"/>
                </a:solidFill>
                <a:latin typeface="Consolas" panose="020B0609020204030204" pitchFamily="49" charset="0"/>
              </a:rPr>
              <a:t>return</a:t>
            </a: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>
                <a:solidFill>
                  <a:schemeClr val="tx1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000">
                <a:solidFill>
                  <a:srgbClr val="666666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000">
                <a:solidFill>
                  <a:schemeClr val="tx1"/>
                </a:solidFill>
                <a:latin typeface="Consolas" panose="020B0609020204030204" pitchFamily="49" charset="0"/>
              </a:rPr>
              <a:t>x*x</a:t>
            </a:r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);</a:t>
            </a:r>
            <a:endParaRPr lang="en-US" altLang="en-US" sz="20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altLang="en-US" sz="2000">
                <a:solidFill>
                  <a:srgbClr val="888888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200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1E860-8862-4028-A8FA-9FD8D13CA676}"/>
              </a:ext>
            </a:extLst>
          </p:cNvPr>
          <p:cNvSpPr txBox="1"/>
          <p:nvPr/>
        </p:nvSpPr>
        <p:spPr>
          <a:xfrm>
            <a:off x="1791431" y="3592310"/>
            <a:ext cx="5561138" cy="2100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gcc -c -o squareit.o squareit.c</a:t>
            </a:r>
          </a:p>
          <a:p>
            <a:r>
              <a:rPr lang="pt-BR" sz="18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gcc -c -o cubeit.o cubeit.c</a:t>
            </a:r>
          </a:p>
          <a:p>
            <a:endParaRPr lang="pt-BR" sz="18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8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ar rv libmyutil.a squareit.o cubeit.o</a:t>
            </a:r>
          </a:p>
          <a:p>
            <a:r>
              <a:rPr lang="it-IT" sz="18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ar: creating libmyutil.a</a:t>
            </a:r>
          </a:p>
          <a:p>
            <a:r>
              <a:rPr lang="it-IT" sz="18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- squareit.o</a:t>
            </a:r>
          </a:p>
          <a:p>
            <a:r>
              <a:rPr lang="it-IT" sz="18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- cubeit.o</a:t>
            </a:r>
          </a:p>
          <a:p>
            <a:endParaRPr lang="pt-BR" sz="18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8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ranlib libmyutil.a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190874A8-9EDB-4A2A-A2FA-2D6F7E8C0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29" y="2968135"/>
            <a:ext cx="1560340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squareit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.c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508C1EF0-1532-422A-99B9-2D31B3BA8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946" y="2968134"/>
            <a:ext cx="1284624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cubeit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.c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67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97B280-73EC-40CC-B21C-A97B056CFAF9}"/>
              </a:ext>
            </a:extLst>
          </p:cNvPr>
          <p:cNvSpPr txBox="1"/>
          <p:nvPr/>
        </p:nvSpPr>
        <p:spPr>
          <a:xfrm>
            <a:off x="1143000" y="64540"/>
            <a:ext cx="6692858" cy="2899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defTabSz="914400">
              <a:lnSpc>
                <a:spcPct val="100000"/>
              </a:lnSpc>
              <a:spcBef>
                <a:spcPct val="30000"/>
              </a:spcBef>
              <a:buClrTx/>
              <a:buSzTx/>
            </a:pPr>
            <a:r>
              <a:rPr lang="en-US" altLang="en-US" sz="1600" b="1">
                <a:solidFill>
                  <a:srgbClr val="289870"/>
                </a:solidFill>
                <a:latin typeface="Consolas" panose="020B0609020204030204" pitchFamily="49" charset="0"/>
              </a:rPr>
              <a:t>#include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i="1">
                <a:solidFill>
                  <a:srgbClr val="888888"/>
                </a:solidFill>
                <a:latin typeface="Consolas" panose="020B0609020204030204" pitchFamily="49" charset="0"/>
              </a:rPr>
              <a:t>&lt;stdio.h&gt;</a:t>
            </a:r>
            <a:endParaRPr lang="en-US" altLang="en-US" sz="1600" b="1" i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defTabSz="914400">
              <a:lnSpc>
                <a:spcPct val="100000"/>
              </a:lnSpc>
              <a:spcBef>
                <a:spcPct val="30000"/>
              </a:spcBef>
              <a:buClrTx/>
              <a:buSzTx/>
            </a:pPr>
            <a:r>
              <a:rPr lang="en-US" altLang="en-US" sz="1600" b="1">
                <a:solidFill>
                  <a:srgbClr val="289870"/>
                </a:solidFill>
                <a:latin typeface="Consolas" panose="020B0609020204030204" pitchFamily="49" charset="0"/>
              </a:rPr>
              <a:t>#include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i="1">
                <a:solidFill>
                  <a:srgbClr val="888888"/>
                </a:solidFill>
                <a:latin typeface="Consolas" panose="020B0609020204030204" pitchFamily="49" charset="0"/>
              </a:rPr>
              <a:t>&lt;stdlib.h&gt;</a:t>
            </a:r>
            <a:endParaRPr lang="en-US" altLang="en-US" sz="1600" b="1" i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defTabSz="914400">
              <a:lnSpc>
                <a:spcPct val="100000"/>
              </a:lnSpc>
              <a:spcBef>
                <a:spcPct val="30000"/>
              </a:spcBef>
              <a:buClrTx/>
              <a:buSzTx/>
            </a:pPr>
            <a:r>
              <a:rPr lang="en-US" altLang="en-US" sz="1600" b="1">
                <a:solidFill>
                  <a:srgbClr val="2838B0"/>
                </a:solidFill>
                <a:latin typeface="Consolas" panose="020B0609020204030204" pitchFamily="49" charset="0"/>
              </a:rPr>
              <a:t>extern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i="1">
                <a:solidFill>
                  <a:srgbClr val="2838B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>
                <a:solidFill>
                  <a:srgbClr val="785840"/>
                </a:solidFill>
                <a:latin typeface="Consolas" panose="020B0609020204030204" pitchFamily="49" charset="0"/>
              </a:rPr>
              <a:t>squareit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>
                <a:solidFill>
                  <a:srgbClr val="2838B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);</a:t>
            </a:r>
            <a:endParaRPr lang="en-US" altLang="en-US" sz="1600" b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defTabSz="914400">
              <a:lnSpc>
                <a:spcPct val="100000"/>
              </a:lnSpc>
              <a:spcBef>
                <a:spcPct val="30000"/>
              </a:spcBef>
              <a:buClrTx/>
              <a:buSzTx/>
            </a:pPr>
            <a:r>
              <a:rPr lang="en-US" altLang="en-US" sz="1600" b="1">
                <a:solidFill>
                  <a:srgbClr val="2838B0"/>
                </a:solidFill>
                <a:latin typeface="Consolas" panose="020B0609020204030204" pitchFamily="49" charset="0"/>
              </a:rPr>
              <a:t>extern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i="1">
                <a:solidFill>
                  <a:srgbClr val="2838B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>
                <a:solidFill>
                  <a:srgbClr val="785840"/>
                </a:solidFill>
                <a:latin typeface="Consolas" panose="020B0609020204030204" pitchFamily="49" charset="0"/>
              </a:rPr>
              <a:t>cubeit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>
                <a:solidFill>
                  <a:srgbClr val="2838B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);</a:t>
            </a:r>
            <a:endParaRPr lang="en-US" altLang="en-US" sz="1600" b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defTabSz="914400">
              <a:lnSpc>
                <a:spcPct val="100000"/>
              </a:lnSpc>
              <a:spcBef>
                <a:spcPct val="30000"/>
              </a:spcBef>
              <a:buClrTx/>
              <a:buSzTx/>
            </a:pPr>
            <a:r>
              <a:rPr lang="en-US" altLang="en-US" sz="1600" b="1" i="1">
                <a:solidFill>
                  <a:srgbClr val="2838B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>
                <a:solidFill>
                  <a:srgbClr val="78584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{</a:t>
            </a:r>
            <a:endParaRPr lang="en-US" altLang="en-US" sz="1600" b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defTabSz="914400">
              <a:lnSpc>
                <a:spcPct val="100000"/>
              </a:lnSpc>
              <a:spcBef>
                <a:spcPct val="30000"/>
              </a:spcBef>
              <a:buClrTx/>
              <a:buSzTx/>
            </a:pPr>
            <a:r>
              <a:rPr lang="en-US" altLang="en-US" sz="1600" b="1" i="1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b="1" i="1">
                <a:solidFill>
                  <a:srgbClr val="2838B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>
                <a:solidFill>
                  <a:schemeClr val="tx1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600" b="1">
                <a:solidFill>
                  <a:srgbClr val="666666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1600" b="1">
                <a:solidFill>
                  <a:srgbClr val="444444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;</a:t>
            </a:r>
            <a:endParaRPr lang="en-US" altLang="en-US" sz="1600" b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defTabSz="914400">
              <a:lnSpc>
                <a:spcPct val="100000"/>
              </a:lnSpc>
              <a:spcBef>
                <a:spcPct val="30000"/>
              </a:spcBef>
              <a:buClrTx/>
              <a:buSzTx/>
            </a:pP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b="1">
                <a:solidFill>
                  <a:schemeClr val="tx1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>
                <a:solidFill>
                  <a:srgbClr val="B83838"/>
                </a:solidFill>
                <a:latin typeface="Consolas" panose="020B0609020204030204" pitchFamily="49" charset="0"/>
              </a:rPr>
              <a:t>"square: %d cube: %d</a:t>
            </a:r>
            <a:r>
              <a:rPr lang="en-US" altLang="en-US" sz="1600" b="1">
                <a:solidFill>
                  <a:srgbClr val="709030"/>
                </a:solidFill>
                <a:latin typeface="Consolas" panose="020B0609020204030204" pitchFamily="49" charset="0"/>
              </a:rPr>
              <a:t>\n</a:t>
            </a:r>
            <a:r>
              <a:rPr lang="en-US" altLang="en-US" sz="1600" b="1">
                <a:solidFill>
                  <a:srgbClr val="B83838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,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>
                <a:solidFill>
                  <a:schemeClr val="tx1"/>
                </a:solidFill>
                <a:latin typeface="Consolas" panose="020B0609020204030204" pitchFamily="49" charset="0"/>
              </a:rPr>
              <a:t>squareit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>
                <a:solidFill>
                  <a:schemeClr val="tx1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),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>
                <a:solidFill>
                  <a:schemeClr val="tx1"/>
                </a:solidFill>
                <a:latin typeface="Consolas" panose="020B0609020204030204" pitchFamily="49" charset="0"/>
              </a:rPr>
              <a:t>cubeit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>
                <a:solidFill>
                  <a:schemeClr val="tx1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));</a:t>
            </a:r>
            <a:endParaRPr lang="en-US" altLang="en-US" sz="1600" b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defTabSz="914400">
              <a:lnSpc>
                <a:spcPct val="100000"/>
              </a:lnSpc>
              <a:spcBef>
                <a:spcPct val="30000"/>
              </a:spcBef>
              <a:buClrTx/>
              <a:buSzTx/>
            </a:pP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b="1">
                <a:solidFill>
                  <a:schemeClr val="tx1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>
                <a:solidFill>
                  <a:srgbClr val="444444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);</a:t>
            </a:r>
            <a:endParaRPr lang="en-US" altLang="en-US" sz="1600" b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defTabSz="914400">
              <a:lnSpc>
                <a:spcPct val="100000"/>
              </a:lnSpc>
              <a:spcBef>
                <a:spcPct val="30000"/>
              </a:spcBef>
              <a:buClrTx/>
              <a:buSzTx/>
            </a:pP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1600" b="1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5A9C1C4-AC7E-49BA-853F-3ACEC7193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18A6D2-AF8F-4250-8EF6-1328ED438DC3}"/>
              </a:ext>
            </a:extLst>
          </p:cNvPr>
          <p:cNvSpPr txBox="1"/>
          <p:nvPr/>
        </p:nvSpPr>
        <p:spPr>
          <a:xfrm>
            <a:off x="1226356" y="3276600"/>
            <a:ext cx="6526146" cy="770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gcc -m32 -o mathtest mathtest.c -L. –lmyutil</a:t>
            </a:r>
          </a:p>
          <a:p>
            <a:r>
              <a:rPr lang="pt-BR" sz="18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./mathtest</a:t>
            </a:r>
          </a:p>
          <a:p>
            <a:r>
              <a:rPr lang="pt-BR" sz="18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square: 9   cube: 27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DE1AAC10-60A3-4FBB-A56F-96EBBF2087FC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184731" y="4032409"/>
            <a:ext cx="8285162" cy="168964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List functions in object file</a:t>
            </a: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30188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BA5F9289-84C7-4447-8FC5-E004D0817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895600"/>
            <a:ext cx="1560340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mathtest.c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C8E443-1A72-4DE7-8EED-6710828BA908}"/>
              </a:ext>
            </a:extLst>
          </p:cNvPr>
          <p:cNvSpPr txBox="1"/>
          <p:nvPr/>
        </p:nvSpPr>
        <p:spPr>
          <a:xfrm>
            <a:off x="1226356" y="4572000"/>
            <a:ext cx="2667000" cy="1309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nm libmyutil.a</a:t>
            </a:r>
            <a:b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squareit.o:</a:t>
            </a: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 T squareit</a:t>
            </a:r>
          </a:p>
          <a:p>
            <a:endParaRPr lang="pt-BR" sz="14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cubeit.o:</a:t>
            </a: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 T cubeit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B2C761-FEFB-4064-B666-E7E7435AC9A7}"/>
              </a:ext>
            </a:extLst>
          </p:cNvPr>
          <p:cNvSpPr txBox="1"/>
          <p:nvPr/>
        </p:nvSpPr>
        <p:spPr>
          <a:xfrm>
            <a:off x="4689611" y="4274595"/>
            <a:ext cx="4267200" cy="2516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objdump –d libmyutil.a</a:t>
            </a:r>
          </a:p>
          <a:p>
            <a:endParaRPr lang="pt-BR" sz="14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squareit.o:     file format elf32-i386</a:t>
            </a: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 &lt;squareit&gt;:</a:t>
            </a: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0:   push   %ebp</a:t>
            </a: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1:   mov    %esp,%ebp</a:t>
            </a:r>
          </a:p>
          <a:p>
            <a:endParaRPr lang="pt-BR" sz="14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pt-BR" sz="14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cubeit.o:     file format elf32-i386</a:t>
            </a: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 &lt;cubeit&gt;:</a:t>
            </a: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0:   push   %ebp</a:t>
            </a: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1:   mov    %esp,%ebp</a:t>
            </a:r>
          </a:p>
          <a:p>
            <a:r>
              <a:rPr lang="pt-BR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20236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Problems with static libraries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Multiple copies of common code on disk</a:t>
            </a: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Static compilation creates a binary with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libc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object code copied into it (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libc.a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ar-SA" sz="2000" b="1" dirty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20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Almost all programs use libc!</a:t>
            </a: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Large number of binaries on disk with the same code in it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Security 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issue</a:t>
            </a: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Hard to update</a:t>
            </a: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Security bug in </a:t>
            </a: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libpng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(11/2015) requires all statically-linked applications to be recompiled!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Dynamic libraries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Two types of libraries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(Previously) Static libraries</a:t>
            </a: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Library of code that linker copies into the executable at compile time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Dynamic shared object libraries</a:t>
            </a: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Code loaded at run-time from the file system by system loader upon program execution</a:t>
            </a:r>
          </a:p>
          <a:p>
            <a:pPr lvl="2" indent="-230188" eaLnBrk="1" hangingPunct="1">
              <a:lnSpc>
                <a:spcPct val="107000"/>
              </a:lnSpc>
              <a:spcBef>
                <a:spcPts val="2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Dynamic libraries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8285162" cy="52022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Have binaries compiled with a reference to a library of shared objects on disk</a:t>
            </a:r>
          </a:p>
          <a:p>
            <a:pPr marL="722313" lvl="1" indent="-230188" eaLnBrk="1" hangingPunct="1">
              <a:lnSpc>
                <a:spcPct val="97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Libraries loaded at run-time from file system rather than copied in at compile-time</a:t>
            </a:r>
          </a:p>
          <a:p>
            <a:pPr marL="722313" lvl="1" indent="-230188" eaLnBrk="1" hangingPunct="1">
              <a:lnSpc>
                <a:spcPct val="97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Now the default option for </a:t>
            </a: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libc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when compiling </a:t>
            </a: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via gcc</a:t>
            </a:r>
          </a:p>
          <a:p>
            <a:pPr marL="492125" lvl="1" indent="0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Courier New" pitchFamily="49" charset="0"/>
                <a:ea typeface="DejaVu LGC Sans" charset="0"/>
                <a:cs typeface="Courier New" pitchFamily="49" charset="0"/>
              </a:rPr>
              <a:t>% gcc hello.o -static -o hello.static</a:t>
            </a:r>
          </a:p>
          <a:p>
            <a:pPr marL="492125" lvl="1" indent="0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Courier New" pitchFamily="49" charset="0"/>
                <a:ea typeface="DejaVu LGC Sans" charset="0"/>
                <a:cs typeface="Courier New" pitchFamily="49" charset="0"/>
              </a:rPr>
              <a:t>% gcc hello.o -o hello.dynamic</a:t>
            </a:r>
          </a:p>
          <a:p>
            <a:pPr marL="492125" lvl="1" indent="0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Courier New" pitchFamily="49" charset="0"/>
                <a:ea typeface="DejaVu LGC Sans" charset="0"/>
                <a:cs typeface="Courier New" pitchFamily="49" charset="0"/>
              </a:rPr>
              <a:t>% size hello.dynamic hello.static</a:t>
            </a:r>
          </a:p>
          <a:p>
            <a:pPr marL="492125" lvl="1" indent="0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Courier New" pitchFamily="49" charset="0"/>
                <a:ea typeface="DejaVu LGC Sans" charset="0"/>
                <a:cs typeface="Courier New" pitchFamily="49" charset="0"/>
              </a:rPr>
              <a:t>   text	   data	    bss	    dec	    hex		filename</a:t>
            </a:r>
          </a:p>
          <a:p>
            <a:pPr marL="492125" lvl="1" indent="0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Courier New" pitchFamily="49" charset="0"/>
                <a:ea typeface="DejaVu LGC Sans" charset="0"/>
                <a:cs typeface="Courier New" pitchFamily="49" charset="0"/>
              </a:rPr>
              <a:t>   1521	    600	      8	   2129	    851		hello.dynamic</a:t>
            </a:r>
          </a:p>
          <a:p>
            <a:pPr marL="492125" lvl="1" indent="0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Courier New" pitchFamily="49" charset="0"/>
                <a:ea typeface="DejaVu LGC Sans" charset="0"/>
                <a:cs typeface="Courier New" pitchFamily="49" charset="0"/>
              </a:rPr>
              <a:t> 742889	  20876	   5984	 769749	  bbed5		hello.static</a:t>
            </a:r>
          </a:p>
          <a:p>
            <a:pPr marL="492125" lvl="1" indent="0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Courier New" pitchFamily="49" charset="0"/>
                <a:ea typeface="DejaVu LGC Sans" charset="0"/>
                <a:cs typeface="Courier New" pitchFamily="49" charset="0"/>
              </a:rPr>
              <a:t>% nm hello.dynamic | wc –l</a:t>
            </a:r>
          </a:p>
          <a:p>
            <a:pPr marL="722313" lvl="1" indent="-230188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Courier New" pitchFamily="49" charset="0"/>
                <a:ea typeface="DejaVu LGC Sans" charset="0"/>
                <a:cs typeface="Courier New" pitchFamily="49" charset="0"/>
              </a:rPr>
              <a:t>33</a:t>
            </a:r>
          </a:p>
          <a:p>
            <a:pPr marL="722313" lvl="1" indent="-230188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Courier New" pitchFamily="49" charset="0"/>
                <a:ea typeface="DejaVu LGC Sans" charset="0"/>
                <a:cs typeface="Courier New" pitchFamily="49" charset="0"/>
              </a:rPr>
              <a:t>% nm hello.static | wc –l</a:t>
            </a:r>
          </a:p>
          <a:p>
            <a:pPr marL="722313" lvl="1" indent="-230188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Courier New" pitchFamily="49" charset="0"/>
                <a:ea typeface="DejaVu LGC Sans" charset="0"/>
                <a:cs typeface="Courier New" pitchFamily="49" charset="0"/>
              </a:rPr>
              <a:t>1659</a:t>
            </a:r>
          </a:p>
          <a:p>
            <a:pPr marL="492125" lvl="1" indent="0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1600"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 marL="492125" lvl="1" indent="0" eaLnBrk="1" hangingPunct="1">
              <a:lnSpc>
                <a:spcPct val="97000"/>
              </a:lnSpc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>
              <a:latin typeface="Arial" charset="0"/>
              <a:ea typeface="DejaVu LGC Sans" charset="0"/>
              <a:cs typeface="Courier New" pitchFamily="49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6465431"/>
            <a:ext cx="7517443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CCCFF"/>
                </a:solidFill>
                <a:latin typeface="Arial" charset="0"/>
                <a:ea typeface="DejaVu LGC Sans" charset="0"/>
                <a:cs typeface="DejaVu LGC Sans" charset="0"/>
              </a:rPr>
              <a:t>http://thefengs.com/wuchang/courses/cs201/class/03/hello.dynamic</a:t>
            </a:r>
          </a:p>
        </p:txBody>
      </p:sp>
    </p:spTree>
    <p:extLst>
      <p:ext uri="{BB962C8B-B14F-4D97-AF65-F5344CB8AC3E}">
        <p14:creationId xmlns:p14="http://schemas.microsoft.com/office/powerpoint/2010/main" val="3053764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Dynamic libraries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8285162" cy="52022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22313" lvl="1" indent="-230188" eaLnBrk="1" hangingPunct="1">
              <a:lnSpc>
                <a:spcPct val="97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ldd &lt;binary&gt;</a:t>
            </a:r>
            <a:r>
              <a:rPr lang="en-US" sz="20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to see dependencies</a:t>
            </a:r>
          </a:p>
          <a:p>
            <a:pPr marL="1122363" lvl="2" indent="-230188" eaLnBrk="1" hangingPunct="1">
              <a:lnSpc>
                <a:spcPct val="97000"/>
              </a:lnSpc>
              <a:spcBef>
                <a:spcPts val="625"/>
              </a:spcBef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% ldd hello.dynamic</a:t>
            </a:r>
          </a:p>
          <a:p>
            <a:pPr marL="1122363" lvl="2" indent="-230188" eaLnBrk="1" hangingPunct="1">
              <a:lnSpc>
                <a:spcPct val="97000"/>
              </a:lnSpc>
              <a:spcBef>
                <a:spcPts val="625"/>
              </a:spcBef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linux-vdso.so.1 (0x00007fff405dd000)</a:t>
            </a:r>
          </a:p>
          <a:p>
            <a:pPr marL="1122363" lvl="2" indent="-230188" eaLnBrk="1" hangingPunct="1">
              <a:lnSpc>
                <a:spcPct val="97000"/>
              </a:lnSpc>
              <a:spcBef>
                <a:spcPts val="625"/>
              </a:spcBef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libc.so.6 =&gt; /lib/x86_64-linux-gnu/libc.so.6 (0x00007f556a468000)</a:t>
            </a:r>
          </a:p>
          <a:p>
            <a:pPr marL="1122363" lvl="2" indent="-230188" eaLnBrk="1" hangingPunct="1">
              <a:lnSpc>
                <a:spcPct val="97000"/>
              </a:lnSpc>
              <a:spcBef>
                <a:spcPts val="625"/>
              </a:spcBef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/lib64/ld-linux-x86-64.so.2 (0x00007f556aa5b000)</a:t>
            </a:r>
          </a:p>
          <a:p>
            <a:pPr marL="1122363" lvl="2" indent="-230188" eaLnBrk="1" hangingPunct="1">
              <a:lnSpc>
                <a:spcPct val="97000"/>
              </a:lnSpc>
              <a:spcBef>
                <a:spcPts val="625"/>
              </a:spcBef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>
              <a:solidFill>
                <a:srgbClr val="000066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 marL="722313" lvl="1" indent="-230188" eaLnBrk="1" hangingPunct="1">
              <a:lnSpc>
                <a:spcPct val="97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Creating dynamic libraries</a:t>
            </a:r>
            <a:endParaRPr lang="en-US" sz="2000" b="1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gcc</a:t>
            </a:r>
            <a:r>
              <a:rPr lang="en-US" sz="1800" b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flag “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–shared</a:t>
            </a:r>
            <a:r>
              <a:rPr lang="en-US" sz="1800" b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”  to create dynamic shared object files (</a:t>
            </a:r>
            <a:r>
              <a:rPr lang="en-US" sz="1800" b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.so</a:t>
            </a:r>
            <a:r>
              <a:rPr lang="en-US" sz="1800" b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6465431"/>
            <a:ext cx="7517443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CCCFF"/>
                </a:solidFill>
                <a:latin typeface="Arial" charset="0"/>
                <a:ea typeface="DejaVu LGC Sans" charset="0"/>
                <a:cs typeface="DejaVu LGC Sans" charset="0"/>
              </a:rPr>
              <a:t>http://thefengs.com/wuchang/courses/cs201/class/03/hello.dynamic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Caveat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85000"/>
              </a:lnSpc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How does one ensure dynamic libraries are present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across all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run-time environments?</a:t>
            </a:r>
          </a:p>
          <a:p>
            <a:pPr marL="722313" lvl="1" indent="-230188" eaLnBrk="1" hangingPunct="1">
              <a:lnSpc>
                <a:spcPct val="97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Must fall back to static linking (via </a:t>
            </a: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gcc’s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dirty="0">
                <a:latin typeface="Courier New" pitchFamily="49" charset="0"/>
                <a:ea typeface="DejaVu LGC Sans" charset="0"/>
                <a:cs typeface="Courier New" pitchFamily="49" charset="0"/>
              </a:rPr>
              <a:t>–static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flag) to create self-contained binaries and avoid problems with DLL versions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1711325" y="1196489"/>
            <a:ext cx="1588" cy="3810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3400" y="1566377"/>
            <a:ext cx="2133600" cy="643423"/>
          </a:xfrm>
          <a:prstGeom prst="rect">
            <a:avLst/>
          </a:prstGeom>
          <a:solidFill>
            <a:srgbClr val="00FFFF"/>
          </a:solidFill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Compile</a:t>
            </a:r>
            <a:endParaRPr lang="en-US" sz="1800" b="1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(cpp,cc1, as)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03350" y="891689"/>
            <a:ext cx="5921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m.c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403350" y="2505075"/>
            <a:ext cx="5921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m.o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701924" y="1566377"/>
            <a:ext cx="2098675" cy="643423"/>
          </a:xfrm>
          <a:prstGeom prst="rect">
            <a:avLst/>
          </a:prstGeom>
          <a:solidFill>
            <a:srgbClr val="00FFFF"/>
          </a:solidFill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Compile</a:t>
            </a:r>
            <a:endParaRPr lang="en-US" sz="1800" b="1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cpp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, cc1, as)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079750" y="891689"/>
            <a:ext cx="5921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a.c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079750" y="2505075"/>
            <a:ext cx="5921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a.o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3387725" y="1196489"/>
            <a:ext cx="1588" cy="3810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711325" y="2200275"/>
            <a:ext cx="1588" cy="3810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387725" y="2200275"/>
            <a:ext cx="1588" cy="3810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711325" y="2809875"/>
            <a:ext cx="762000" cy="3048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387725" y="2809875"/>
            <a:ext cx="1588" cy="3810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984625" y="4029075"/>
            <a:ext cx="1141413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libc.so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3640138" y="4333875"/>
            <a:ext cx="895350" cy="4572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863725" y="3267075"/>
            <a:ext cx="2971800" cy="363538"/>
          </a:xfrm>
          <a:prstGeom prst="rect">
            <a:avLst/>
          </a:prstGeom>
          <a:solidFill>
            <a:srgbClr val="00FFFF"/>
          </a:solidFill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Static Linker (ld)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262313" y="4017963"/>
            <a:ext cx="3175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219200" y="4856163"/>
            <a:ext cx="4191000" cy="638175"/>
          </a:xfrm>
          <a:prstGeom prst="rect">
            <a:avLst/>
          </a:prstGeom>
          <a:solidFill>
            <a:srgbClr val="00FFFF"/>
          </a:solidFill>
          <a:ln w="284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Loader/Dynamic Linker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(ld-linux.so)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365500" y="3724275"/>
            <a:ext cx="6350" cy="3810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352800" y="4410075"/>
            <a:ext cx="1588" cy="3810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440238" y="2516188"/>
            <a:ext cx="1963737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libwhatever.a</a:t>
            </a: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3976688" y="2820988"/>
            <a:ext cx="860425" cy="3810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3352800" y="5491163"/>
            <a:ext cx="1588" cy="3810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125788" y="5948363"/>
            <a:ext cx="455612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p’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184775" y="4029075"/>
            <a:ext cx="1141413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libm.so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H="1">
            <a:off x="4630738" y="4333875"/>
            <a:ext cx="1104900" cy="457200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The Complete Picture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228600" y="3962400"/>
            <a:ext cx="2971800" cy="55057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6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Partially linked executable</a:t>
            </a:r>
          </a:p>
          <a:p>
            <a:pPr>
              <a:lnSpc>
                <a:spcPct val="6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p (on disk)</a:t>
            </a: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953000" y="3505200"/>
            <a:ext cx="3048000" cy="58695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Shared library of dynamically </a:t>
            </a:r>
            <a:r>
              <a:rPr lang="en-US" sz="1600" b="1" i="1" dirty="0" err="1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relocatable</a:t>
            </a:r>
            <a:r>
              <a:rPr lang="en-US" sz="16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 object files</a:t>
            </a: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5684838" y="4419600"/>
            <a:ext cx="3459162" cy="107939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 err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libc.so</a:t>
            </a:r>
            <a:r>
              <a:rPr lang="en-US" sz="16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 functions called by </a:t>
            </a:r>
            <a:r>
              <a:rPr lang="en-US" sz="1600" b="1" i="1" dirty="0" err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m.c</a:t>
            </a:r>
            <a:endParaRPr lang="en-US" sz="1600" b="1" i="1" dirty="0">
              <a:solidFill>
                <a:srgbClr val="FF0000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and </a:t>
            </a:r>
            <a:r>
              <a:rPr lang="en-US" sz="1600" b="1" i="1" dirty="0" err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a.c</a:t>
            </a:r>
            <a:r>
              <a:rPr lang="en-US" sz="16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 are loaded, linked, and (potentially) shared among processes.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381000" y="5867400"/>
            <a:ext cx="2879725" cy="684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6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Fully linked executable </a:t>
            </a:r>
          </a:p>
          <a:p>
            <a:pPr>
              <a:lnSpc>
                <a:spcPct val="6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p’ (in memory)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47800"/>
            <a:ext cx="8429625" cy="4429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1287463"/>
            <a:ext cx="1244600" cy="5207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66"/>
                </a:solidFill>
                <a:latin typeface="Tahoma" pitchFamily="32" charset="0"/>
                <a:ea typeface="DejaVu LGC Sans" charset="0"/>
                <a:cs typeface="DejaVu LGC Sans" charset="0"/>
              </a:rPr>
              <a:t>User</a:t>
            </a:r>
            <a:br>
              <a:rPr lang="en-US" sz="1400" b="1">
                <a:solidFill>
                  <a:srgbClr val="000066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US" sz="1400" b="1">
                <a:solidFill>
                  <a:srgbClr val="000066"/>
                </a:solidFill>
                <a:latin typeface="Tahoma" pitchFamily="32" charset="0"/>
                <a:ea typeface="DejaVu LGC Sans" charset="0"/>
                <a:cs typeface="DejaVu LGC Sans" charset="0"/>
              </a:rPr>
              <a:t>Interface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82600" y="5105400"/>
            <a:ext cx="7302500" cy="1588"/>
          </a:xfrm>
          <a:prstGeom prst="line">
            <a:avLst/>
          </a:prstGeom>
          <a:noFill/>
          <a:ln w="1908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A software view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The (Actual) Complete Picture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Dozens of processes use </a:t>
            </a:r>
            <a:r>
              <a:rPr lang="en-US" dirty="0" err="1"/>
              <a:t>libc.so</a:t>
            </a:r>
            <a:endParaRPr lang="en-US" dirty="0"/>
          </a:p>
          <a:p>
            <a:pPr marL="722313" lvl="1" indent="-230188" eaLnBrk="1" hangingPunct="1">
              <a:lnSpc>
                <a:spcPct val="97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If each 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process reads </a:t>
            </a: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libc.so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from disk and loads private copy into address space</a:t>
            </a:r>
          </a:p>
          <a:p>
            <a:pPr marL="722313" lvl="1" indent="-230188" eaLnBrk="1" hangingPunct="1">
              <a:lnSpc>
                <a:spcPct val="97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Multiple copies of the *exact* code resident in memory for each!</a:t>
            </a:r>
          </a:p>
          <a:p>
            <a:pPr marL="722313" lvl="1" indent="-230188" eaLnBrk="1" hangingPunct="1">
              <a:lnSpc>
                <a:spcPct val="97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Modern operating systems keep one copy of library in read-only memory</a:t>
            </a:r>
          </a:p>
          <a:p>
            <a:pPr lvl="2" indent="-234950" eaLnBrk="1" hangingPunct="1">
              <a:lnSpc>
                <a:spcPct val="9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Single shared copy</a:t>
            </a:r>
          </a:p>
          <a:p>
            <a:pPr lvl="2" indent="-234950" eaLnBrk="1" hangingPunct="1">
              <a:lnSpc>
                <a:spcPct val="9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Use shared 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virtual memory (page-sharing) to reduce memory use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Program execution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gcc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/cc output an executable in the ELF format (Linux)</a:t>
            </a:r>
            <a:r>
              <a:rPr lang="ar-SA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‏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722313" lvl="1" indent="-230188" eaLnBrk="1" hangingPunct="1">
              <a:lnSpc>
                <a:spcPct val="95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Executable and Linkable Format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Standard unified binary format  for 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 err="1">
                <a:solidFill>
                  <a:srgbClr val="002060"/>
                </a:solidFill>
                <a:latin typeface="Arial" charset="0"/>
                <a:ea typeface="DejaVu LGC Sans" charset="0"/>
                <a:cs typeface="DejaVu LGC Sans" charset="0"/>
              </a:rPr>
              <a:t>Relocatable</a:t>
            </a:r>
            <a:r>
              <a:rPr lang="en-US" sz="1800" b="1" dirty="0">
                <a:solidFill>
                  <a:srgbClr val="002060"/>
                </a:solidFill>
                <a:latin typeface="Arial" charset="0"/>
                <a:ea typeface="DejaVu LGC Sans" charset="0"/>
                <a:cs typeface="DejaVu LGC Sans" charset="0"/>
              </a:rPr>
              <a:t> object files (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.o</a:t>
            </a:r>
            <a:r>
              <a:rPr lang="en-US" sz="1800" b="1" dirty="0">
                <a:solidFill>
                  <a:srgbClr val="002060"/>
                </a:solidFill>
                <a:latin typeface="Arial" charset="0"/>
                <a:ea typeface="DejaVu LGC Sans" charset="0"/>
                <a:cs typeface="DejaVu LGC Sans" charset="0"/>
              </a:rPr>
              <a:t>), 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2060"/>
                </a:solidFill>
                <a:latin typeface="Arial" charset="0"/>
                <a:ea typeface="DejaVu LGC Sans" charset="0"/>
                <a:cs typeface="DejaVu LGC Sans" charset="0"/>
              </a:rPr>
              <a:t>Shared object files (.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so</a:t>
            </a:r>
            <a:r>
              <a:rPr lang="en-US" sz="1800" b="1" dirty="0">
                <a:solidFill>
                  <a:srgbClr val="002060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ar-SA" sz="1800" b="1" dirty="0">
                <a:solidFill>
                  <a:srgbClr val="002060"/>
                </a:solidFill>
                <a:latin typeface="Arial" charset="0"/>
                <a:cs typeface="Arial" charset="0"/>
              </a:rPr>
              <a:t>‏</a:t>
            </a:r>
            <a:endParaRPr lang="en-US" sz="18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2060"/>
                </a:solidFill>
                <a:latin typeface="Arial" charset="0"/>
                <a:ea typeface="DejaVu LGC Sans" charset="0"/>
                <a:cs typeface="DejaVu LGC Sans" charset="0"/>
              </a:rPr>
              <a:t>Executable object files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Equivalent to Windows Portable Executable (PE) format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867400" y="13716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ELF header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867400" y="1752600"/>
            <a:ext cx="2971800" cy="6096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Program header table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(required for executables)</a:t>
            </a:r>
            <a:r>
              <a:rPr lang="ar-SA" sz="1600" b="1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600" b="1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867400" y="2362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.text</a:t>
            </a: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867400" y="2743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.data</a:t>
            </a: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867400" y="3124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.bss</a:t>
            </a: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867400" y="3505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.symtab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867400" y="3886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rela.text</a:t>
            </a:r>
            <a:endParaRPr lang="en-US" sz="16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867400" y="4267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rela.data</a:t>
            </a:r>
            <a:endParaRPr lang="en-US" sz="16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867400" y="4648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.debug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867400" y="5029200"/>
            <a:ext cx="2971800" cy="6096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Section header table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(required for relocatables)</a:t>
            </a:r>
            <a:r>
              <a:rPr lang="ar-SA" sz="1600" b="1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600" b="1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8842375" y="1219200"/>
            <a:ext cx="293688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0</a:t>
            </a:r>
          </a:p>
        </p:txBody>
      </p:sp>
      <p:sp>
        <p:nvSpPr>
          <p:cNvPr id="1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ELF Object File Format</a:t>
            </a:r>
          </a:p>
        </p:txBody>
      </p:sp>
      <p:sp>
        <p:nvSpPr>
          <p:cNvPr id="18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5500687" cy="52022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ELF header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Magic number, type (</a:t>
            </a:r>
            <a:r>
              <a:rPr lang="en-US" b="1" dirty="0">
                <a:solidFill>
                  <a:srgbClr val="000066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.o, exec, .so</a:t>
            </a:r>
            <a:r>
              <a:rPr lang="en-US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), machine, byte ordering, etc.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Program header table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Page size, addresses of memory segments (sections), segment sizes.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.text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Code (machine instructions)</a:t>
            </a:r>
            <a:endParaRPr lang="en-US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381000" indent="-363538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.data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Initialized (static) global data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bss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Uninitialized (static) 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global </a:t>
            </a:r>
            <a:r>
              <a:rPr lang="en-US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data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“Block Started by Symbol”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867400" y="13716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ELF header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867400" y="1752600"/>
            <a:ext cx="2971800" cy="6096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Program header table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(required for executables)</a:t>
            </a:r>
            <a:r>
              <a:rPr lang="ar-SA" sz="1600" b="1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600" b="1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867400" y="2362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.text</a:t>
            </a: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867400" y="2743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.data</a:t>
            </a: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867400" y="3124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.bss</a:t>
            </a: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867400" y="3505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.symtab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867400" y="3886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rela.text</a:t>
            </a:r>
            <a:endParaRPr lang="en-US" sz="16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867400" y="4267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rela.data</a:t>
            </a:r>
            <a:endParaRPr lang="en-US" sz="16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867400" y="46482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.debug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867400" y="5029200"/>
            <a:ext cx="2971800" cy="6096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Section header table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(required for relocatables)</a:t>
            </a:r>
            <a:r>
              <a:rPr lang="ar-SA" sz="1600" b="1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600" b="1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8842375" y="1219200"/>
            <a:ext cx="293688" cy="33655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0</a:t>
            </a:r>
          </a:p>
        </p:txBody>
      </p:sp>
      <p:sp>
        <p:nvSpPr>
          <p:cNvPr id="1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ELF Object File Format (cont)</a:t>
            </a:r>
            <a:r>
              <a:rPr lang="ar-SA" sz="3800" b="1" dirty="0">
                <a:solidFill>
                  <a:srgbClr val="660033"/>
                </a:solidFill>
                <a:latin typeface="Arial" charset="0"/>
                <a:cs typeface="Arial" charset="0"/>
              </a:rPr>
              <a:t>‏</a:t>
            </a:r>
            <a:endParaRPr lang="en-US" sz="3800" b="1" dirty="0">
              <a:solidFill>
                <a:srgbClr val="660033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5653087" cy="52022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rela.text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Relocation info for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.text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For dynamic linker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rela.data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Relocation info for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.data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For dynamic linker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381000" indent="-363538" eaLnBrk="1" hangingPunct="1">
              <a:lnSpc>
                <a:spcPct val="95000"/>
              </a:lnSpc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.symtab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Symbol table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Procedure and static variable names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Section names and locations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debug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Info for symbolic debugging (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gcc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-g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ar-SA" sz="2000" b="1" dirty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20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82738" y="3130550"/>
            <a:ext cx="2513012" cy="2289175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e=7;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80"/>
                </a:solidFill>
                <a:latin typeface="Courier New" pitchFamily="49" charset="0"/>
                <a:ea typeface="DejaVu Sans" charset="0"/>
                <a:cs typeface="DejaVu Sans" charset="0"/>
              </a:rPr>
              <a:t>extern </a:t>
            </a:r>
            <a:r>
              <a:rPr lang="en-US" sz="1800" b="1" dirty="0" err="1">
                <a:solidFill>
                  <a:srgbClr val="000080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800" b="1" dirty="0">
                <a:solidFill>
                  <a:srgbClr val="000080"/>
                </a:solidFill>
                <a:latin typeface="Courier New" pitchFamily="49" charset="0"/>
                <a:ea typeface="DejaVu Sans" charset="0"/>
                <a:cs typeface="DejaVu Sans" charset="0"/>
              </a:rPr>
              <a:t> a();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main() {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r = a();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exit(0);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93875" y="2760663"/>
            <a:ext cx="592138" cy="368300"/>
          </a:xfrm>
          <a:prstGeom prst="rect">
            <a:avLst/>
          </a:prstGeom>
          <a:noFill/>
          <a:ln w="3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m.c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089525" y="2760663"/>
            <a:ext cx="592138" cy="368300"/>
          </a:xfrm>
          <a:prstGeom prst="rect">
            <a:avLst/>
          </a:prstGeom>
          <a:noFill/>
          <a:ln w="3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a.c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080000" y="3079750"/>
            <a:ext cx="2649538" cy="2562225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extern int e;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*ep=&amp;e;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x=15;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y;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a() {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return *ep+x+y;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-36513" y="3349625"/>
            <a:ext cx="2495551" cy="641350"/>
            <a:chOff x="-23" y="2110"/>
            <a:chExt cx="1572" cy="404"/>
          </a:xfrm>
        </p:grpSpPr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-23" y="2110"/>
              <a:ext cx="948" cy="40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Def of local 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symbol </a:t>
              </a: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e</a:t>
              </a:r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 flipV="1">
              <a:off x="792" y="2143"/>
              <a:ext cx="757" cy="211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187325" y="5141913"/>
            <a:ext cx="2197100" cy="1736725"/>
            <a:chOff x="118" y="3239"/>
            <a:chExt cx="1384" cy="1094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118" y="3583"/>
              <a:ext cx="1153" cy="74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Ref to external 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symbol exit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(defined in 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libc.so</a:t>
              </a: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)</a:t>
              </a:r>
              <a:r>
                <a:rPr lang="ar-SA" sz="1800" b="1">
                  <a:solidFill>
                    <a:srgbClr val="000066"/>
                  </a:solidFill>
                  <a:latin typeface="Arial" charset="0"/>
                  <a:cs typeface="Arial" charset="0"/>
                </a:rPr>
                <a:t>‏</a:t>
              </a:r>
              <a:endParaRPr lang="en-US" sz="1800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V="1">
              <a:off x="842" y="3238"/>
              <a:ext cx="660" cy="3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6788945" y="3343276"/>
            <a:ext cx="2366962" cy="915987"/>
            <a:chOff x="4285" y="2343"/>
            <a:chExt cx="1491" cy="577"/>
          </a:xfrm>
        </p:grpSpPr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4986" y="2343"/>
              <a:ext cx="790" cy="57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Ref to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external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symbol</a:t>
              </a:r>
              <a:r>
                <a:rPr lang="en-US" sz="1800" b="1" dirty="0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 e</a:t>
              </a:r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 flipH="1" flipV="1">
              <a:off x="4285" y="2380"/>
              <a:ext cx="727" cy="255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4062413" y="3879850"/>
            <a:ext cx="1811337" cy="1812925"/>
            <a:chOff x="2559" y="2444"/>
            <a:chExt cx="1141" cy="1142"/>
          </a:xfrm>
        </p:grpSpPr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2559" y="2836"/>
              <a:ext cx="657" cy="74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Def of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local 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symbol 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 dirty="0" err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ep</a:t>
              </a:r>
              <a:r>
                <a:rPr lang="en-US" sz="1800" b="1" dirty="0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 </a:t>
              </a:r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 flipV="1">
              <a:off x="2992" y="2443"/>
              <a:ext cx="708" cy="733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5" name="Group 19"/>
          <p:cNvGrpSpPr>
            <a:grpSpLocks/>
          </p:cNvGrpSpPr>
          <p:nvPr/>
        </p:nvGrpSpPr>
        <p:grpSpPr bwMode="auto">
          <a:xfrm>
            <a:off x="6043613" y="4260850"/>
            <a:ext cx="3184525" cy="1666875"/>
            <a:chOff x="3807" y="2684"/>
            <a:chExt cx="2006" cy="1050"/>
          </a:xfrm>
        </p:grpSpPr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5013" y="2985"/>
              <a:ext cx="800" cy="74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Defs of local  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symbols </a:t>
              </a: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x</a:t>
              </a: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 and </a:t>
              </a: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y</a:t>
              </a:r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 flipH="1" flipV="1">
              <a:off x="3806" y="2683"/>
              <a:ext cx="1209" cy="584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6199188" y="5327650"/>
            <a:ext cx="2098675" cy="1179513"/>
            <a:chOff x="3905" y="3356"/>
            <a:chExt cx="1322" cy="743"/>
          </a:xfrm>
        </p:grpSpPr>
        <p:sp>
          <p:nvSpPr>
            <p:cNvPr id="29719" name="Text Box 23"/>
            <p:cNvSpPr txBox="1">
              <a:spLocks noChangeArrowheads="1"/>
            </p:cNvSpPr>
            <p:nvPr/>
          </p:nvSpPr>
          <p:spPr bwMode="auto">
            <a:xfrm>
              <a:off x="3905" y="3695"/>
              <a:ext cx="1322" cy="40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Refs of local 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symbols </a:t>
              </a: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ep,x,y</a:t>
              </a:r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 flipV="1">
              <a:off x="4438" y="3355"/>
              <a:ext cx="0" cy="39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21" name="Group 25"/>
          <p:cNvGrpSpPr>
            <a:grpSpLocks/>
          </p:cNvGrpSpPr>
          <p:nvPr/>
        </p:nvGrpSpPr>
        <p:grpSpPr bwMode="auto">
          <a:xfrm>
            <a:off x="4978400" y="5022850"/>
            <a:ext cx="1244600" cy="1604963"/>
            <a:chOff x="3136" y="3164"/>
            <a:chExt cx="784" cy="1011"/>
          </a:xfrm>
        </p:grpSpPr>
        <p:sp>
          <p:nvSpPr>
            <p:cNvPr id="29722" name="Text Box 26"/>
            <p:cNvSpPr txBox="1">
              <a:spLocks noChangeArrowheads="1"/>
            </p:cNvSpPr>
            <p:nvPr/>
          </p:nvSpPr>
          <p:spPr bwMode="auto">
            <a:xfrm>
              <a:off x="3136" y="3598"/>
              <a:ext cx="784" cy="57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Def of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local 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symbol </a:t>
              </a: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a</a:t>
              </a: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 </a:t>
              </a:r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 flipV="1">
              <a:off x="3520" y="3163"/>
              <a:ext cx="85" cy="487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24" name="Group 28"/>
          <p:cNvGrpSpPr>
            <a:grpSpLocks/>
          </p:cNvGrpSpPr>
          <p:nvPr/>
        </p:nvGrpSpPr>
        <p:grpSpPr bwMode="auto">
          <a:xfrm>
            <a:off x="2032000" y="4837113"/>
            <a:ext cx="1830388" cy="1789112"/>
            <a:chOff x="1280" y="3047"/>
            <a:chExt cx="1153" cy="1127"/>
          </a:xfrm>
        </p:grpSpPr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>
              <a:off x="1280" y="3770"/>
              <a:ext cx="1153" cy="40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Ref to external </a:t>
              </a:r>
            </a:p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symbol </a:t>
              </a: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LGC Sans" charset="0"/>
                  <a:cs typeface="DejaVu LGC Sans" charset="0"/>
                </a:rPr>
                <a:t>a</a:t>
              </a:r>
            </a:p>
          </p:txBody>
        </p:sp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 flipV="1">
              <a:off x="1800" y="3046"/>
              <a:ext cx="277" cy="726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ELF example</a:t>
            </a:r>
          </a:p>
        </p:txBody>
      </p:sp>
      <p:sp>
        <p:nvSpPr>
          <p:cNvPr id="36" name="Content Placeholder 35"/>
          <p:cNvSpPr>
            <a:spLocks noGrp="1"/>
          </p:cNvSpPr>
          <p:nvPr>
            <p:ph idx="1"/>
          </p:nvPr>
        </p:nvSpPr>
        <p:spPr>
          <a:xfrm>
            <a:off x="290513" y="1220788"/>
            <a:ext cx="8285162" cy="1089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Program with symbols for code and data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722313" lvl="1" indent="-230188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722313" algn="l"/>
                <a:tab pos="1179513" algn="l"/>
                <a:tab pos="1636713" algn="l"/>
                <a:tab pos="2093913" algn="l"/>
                <a:tab pos="2551113" algn="l"/>
                <a:tab pos="3008313" algn="l"/>
                <a:tab pos="3465513" algn="l"/>
                <a:tab pos="3922713" algn="l"/>
                <a:tab pos="4379913" algn="l"/>
                <a:tab pos="4837113" algn="l"/>
                <a:tab pos="5294313" algn="l"/>
                <a:tab pos="5751513" algn="l"/>
                <a:tab pos="6208713" algn="l"/>
                <a:tab pos="6665913" algn="l"/>
                <a:tab pos="7123113" algn="l"/>
                <a:tab pos="7580313" algn="l"/>
                <a:tab pos="8037513" algn="l"/>
                <a:tab pos="8494713" algn="l"/>
                <a:tab pos="8951913" algn="l"/>
                <a:tab pos="9409113" algn="l"/>
                <a:tab pos="9866313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Contains </a:t>
            </a: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definitions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and </a:t>
            </a: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references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that are either </a:t>
            </a: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local</a:t>
            </a:r>
            <a:r>
              <a:rPr lang="en-US" sz="1800" b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800" b="1" dirty="0">
                <a:solidFill>
                  <a:srgbClr val="000004"/>
                </a:solidFill>
                <a:latin typeface="Arial" charset="0"/>
                <a:ea typeface="DejaVu LGC Sans" charset="0"/>
                <a:cs typeface="DejaVu LGC Sans" charset="0"/>
              </a:rPr>
              <a:t>or</a:t>
            </a:r>
            <a:r>
              <a:rPr lang="en-US" sz="1800" b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external</a:t>
            </a:r>
            <a:r>
              <a:rPr lang="en-US" sz="1800" b="1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.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722313" algn="l"/>
                <a:tab pos="1179513" algn="l"/>
                <a:tab pos="1636713" algn="l"/>
                <a:tab pos="2093913" algn="l"/>
                <a:tab pos="2551113" algn="l"/>
                <a:tab pos="3008313" algn="l"/>
                <a:tab pos="3465513" algn="l"/>
                <a:tab pos="3922713" algn="l"/>
                <a:tab pos="4379913" algn="l"/>
                <a:tab pos="4837113" algn="l"/>
                <a:tab pos="5294313" algn="l"/>
                <a:tab pos="5751513" algn="l"/>
                <a:tab pos="6208713" algn="l"/>
                <a:tab pos="6665913" algn="l"/>
                <a:tab pos="7123113" algn="l"/>
                <a:tab pos="7580313" algn="l"/>
                <a:tab pos="8037513" algn="l"/>
                <a:tab pos="8494713" algn="l"/>
                <a:tab pos="8951913" algn="l"/>
                <a:tab pos="9409113" algn="l"/>
                <a:tab pos="986631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Addresses of references must be resolved when loaded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74887" y="3200400"/>
            <a:ext cx="1981200" cy="533400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main()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ar-SA" sz="1800" b="1" dirty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r>
              <a:rPr lang="en-US" sz="1400" b="1" i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&amp;a(),&amp;exit()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927349" y="3930650"/>
            <a:ext cx="5921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m.o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274887" y="4984750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ep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</a:t>
            </a:r>
            <a:r>
              <a:rPr lang="en-US" sz="1800" b="1" i="1" dirty="0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&amp;e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274887" y="4451350"/>
            <a:ext cx="1981200" cy="533400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a()</a:t>
            </a:r>
            <a:r>
              <a:rPr lang="ar-SA" sz="1800" b="1" dirty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986087" y="5651500"/>
            <a:ext cx="592137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a.o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970588" y="4786313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e = 7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970588" y="2309813"/>
            <a:ext cx="1981200" cy="319087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headers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970588" y="2957513"/>
            <a:ext cx="1981200" cy="533400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main()</a:t>
            </a:r>
            <a:r>
              <a:rPr lang="ar-SA" sz="1800" b="1" dirty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cs typeface="Arial" charset="0"/>
            </a:endParaRPr>
          </a:p>
          <a:p>
            <a:pPr algn="ctr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ar-SA" sz="1400" b="1" dirty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r>
              <a:rPr lang="en-US" sz="1400" b="1" i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&amp;a(),&amp;exit()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5970588" y="3490913"/>
            <a:ext cx="1981200" cy="533400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a()</a:t>
            </a:r>
            <a:r>
              <a:rPr lang="ar-SA" sz="1800" b="1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800" b="1">
              <a:solidFill>
                <a:srgbClr val="000066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665788" y="2057400"/>
            <a:ext cx="306387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249487" y="1981200"/>
            <a:ext cx="1981200" cy="533400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system code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5970588" y="5014913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ep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</a:t>
            </a:r>
            <a:r>
              <a:rPr lang="en-US" sz="1800" b="1" i="1" dirty="0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&amp;e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2274887" y="3733800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e = 7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2249487" y="2514600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system data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5970588" y="4024313"/>
            <a:ext cx="1981200" cy="533400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more system code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274887" y="5213350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x = 15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274887" y="5441950"/>
            <a:ext cx="1981200" cy="2286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y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5970588" y="4557713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system data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5970588" y="5243513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x = 15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2554287" y="1524000"/>
            <a:ext cx="1489808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Object Files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5716588" y="1462088"/>
            <a:ext cx="2620962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Executable Object File</a:t>
            </a:r>
          </a:p>
        </p:txBody>
      </p:sp>
      <p:sp>
        <p:nvSpPr>
          <p:cNvPr id="30743" name="AutoShape 23"/>
          <p:cNvSpPr>
            <a:spLocks/>
          </p:cNvSpPr>
          <p:nvPr/>
        </p:nvSpPr>
        <p:spPr bwMode="auto">
          <a:xfrm>
            <a:off x="8027988" y="2271713"/>
            <a:ext cx="304800" cy="2224087"/>
          </a:xfrm>
          <a:prstGeom prst="rightBrace">
            <a:avLst>
              <a:gd name="adj1" fmla="val 60807"/>
              <a:gd name="adj2" fmla="val 50000"/>
            </a:avLst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8277225" y="3213100"/>
            <a:ext cx="8667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.text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4214812" y="2036763"/>
            <a:ext cx="8667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.text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4230687" y="2401888"/>
            <a:ext cx="8667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.data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256087" y="3240088"/>
            <a:ext cx="8667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.text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4256087" y="3652838"/>
            <a:ext cx="8667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.data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4256087" y="4522788"/>
            <a:ext cx="8667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.text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4256087" y="4979988"/>
            <a:ext cx="8667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.data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4254500" y="5360988"/>
            <a:ext cx="10033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.bss  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5970588" y="5715000"/>
            <a:ext cx="1981200" cy="6858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.symtab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.debug</a:t>
            </a:r>
          </a:p>
        </p:txBody>
      </p:sp>
      <p:sp>
        <p:nvSpPr>
          <p:cNvPr id="30753" name="AutoShape 33"/>
          <p:cNvSpPr>
            <a:spLocks/>
          </p:cNvSpPr>
          <p:nvPr/>
        </p:nvSpPr>
        <p:spPr bwMode="auto">
          <a:xfrm>
            <a:off x="8027988" y="4557713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8277225" y="4889500"/>
            <a:ext cx="8667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.data</a:t>
            </a: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5970588" y="5486400"/>
            <a:ext cx="1981200" cy="2286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uninitialized data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8229600" y="5405438"/>
            <a:ext cx="728662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bss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5105400" y="4191000"/>
            <a:ext cx="838200" cy="1588"/>
          </a:xfrm>
          <a:prstGeom prst="line">
            <a:avLst/>
          </a:prstGeom>
          <a:noFill/>
          <a:ln w="203327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5970588" y="2633663"/>
            <a:ext cx="1981200" cy="319087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system code</a:t>
            </a:r>
          </a:p>
        </p:txBody>
      </p:sp>
      <p:sp>
        <p:nvSpPr>
          <p:cNvPr id="43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Merging Object Files into an Executable Object File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49821" y="2209800"/>
            <a:ext cx="2007579" cy="1818063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e=7;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80"/>
                </a:solidFill>
                <a:latin typeface="Courier New" pitchFamily="49" charset="0"/>
                <a:ea typeface="DejaVu Sans" charset="0"/>
                <a:cs typeface="DejaVu Sans" charset="0"/>
              </a:rPr>
              <a:t>extern </a:t>
            </a:r>
            <a:r>
              <a:rPr lang="en-US" sz="1400" b="1" dirty="0" err="1">
                <a:solidFill>
                  <a:srgbClr val="000080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1400" b="1" dirty="0">
                <a:solidFill>
                  <a:srgbClr val="000080"/>
                </a:solidFill>
                <a:latin typeface="Courier New" pitchFamily="49" charset="0"/>
                <a:ea typeface="DejaVu Sans" charset="0"/>
                <a:cs typeface="DejaVu Sans" charset="0"/>
              </a:rPr>
              <a:t> a();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main() {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r = a();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exit(0);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18621" y="4419600"/>
            <a:ext cx="2114979" cy="2033506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extern 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e;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*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ep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=&amp;e;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x=15;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y;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a() {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return *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ep+x+y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609600" y="3962400"/>
            <a:ext cx="5921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m.c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685800" y="6400800"/>
            <a:ext cx="592138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a.c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Relocation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9"/>
            <a:ext cx="5376112" cy="51038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Compiler does not know where code will be loaded into memory upon execution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Instructions and data that depend on location must be “fixed” to actual addresses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i.e. variables, pointers, jump instructions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rela.text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Addresses of instructions that will need to be modified in the executable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Instructions for modifying</a:t>
            </a:r>
          </a:p>
          <a:p>
            <a:pPr marL="1122363" lvl="2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(e.g.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&amp;</a:t>
            </a:r>
            <a:r>
              <a:rPr lang="en-US" sz="1600" b="1" i="1">
                <a:solidFill>
                  <a:srgbClr val="FF0000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a() &amp;exit()</a:t>
            </a:r>
            <a:r>
              <a:rPr lang="en-US" sz="1600" b="1">
                <a:solidFill>
                  <a:srgbClr val="000066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 </a:t>
            </a:r>
            <a:r>
              <a:rPr lang="en-US" sz="1600" b="1" dirty="0">
                <a:solidFill>
                  <a:srgbClr val="000066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m</a:t>
            </a:r>
            <a:r>
              <a:rPr lang="en-US" sz="1600" dirty="0"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ain()</a:t>
            </a:r>
            <a:r>
              <a:rPr lang="en-US" sz="16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rela.data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section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Addresses of pointer data that will need to be modified in the merged executable</a:t>
            </a:r>
          </a:p>
          <a:p>
            <a:pPr marL="1122363" lvl="2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(e.g. </a:t>
            </a:r>
            <a:r>
              <a:rPr lang="en-US" sz="1600" b="1" dirty="0" err="1">
                <a:solidFill>
                  <a:srgbClr val="000066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ep</a:t>
            </a:r>
            <a:r>
              <a:rPr lang="en-US" sz="16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reference to </a:t>
            </a:r>
            <a:r>
              <a:rPr lang="en-US" sz="1600" b="1" i="1" dirty="0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&amp;e</a:t>
            </a:r>
            <a:r>
              <a:rPr lang="en-US" sz="16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in </a:t>
            </a:r>
            <a:r>
              <a:rPr lang="en-US" sz="1600" b="1" dirty="0">
                <a:solidFill>
                  <a:srgbClr val="000066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a()</a:t>
            </a:r>
            <a:r>
              <a:rPr lang="en-US" sz="16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B7FC9E8-FE17-4198-BEAD-BC53B9368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8" y="5243513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e = 7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1784A63-A454-4762-B654-D79FE1293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8" y="2767013"/>
            <a:ext cx="1981200" cy="319087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headers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F88D56A-B8AF-4BAD-9036-C124D34AF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8" y="3414713"/>
            <a:ext cx="1981200" cy="533400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main()</a:t>
            </a:r>
            <a:r>
              <a:rPr lang="ar-SA" sz="1800" b="1" dirty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cs typeface="Arial" charset="0"/>
            </a:endParaRPr>
          </a:p>
          <a:p>
            <a:pPr algn="ctr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ar-SA" sz="1400" b="1" dirty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r>
              <a:rPr lang="en-US" sz="1400" b="1" i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&amp;a(),&amp;exit()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1956798F-DD04-4A7A-8E13-FA4333F50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8" y="3948113"/>
            <a:ext cx="1981200" cy="533400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a()</a:t>
            </a:r>
            <a:r>
              <a:rPr lang="ar-SA" sz="1800" b="1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800" b="1">
              <a:solidFill>
                <a:srgbClr val="000066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F42F5CF3-B53C-4DF5-BA71-54A4AA113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988" y="2514600"/>
            <a:ext cx="306387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0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F3A714BA-C028-41B6-B37F-0F9BAD16A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8" y="5472113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ep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</a:t>
            </a:r>
            <a:r>
              <a:rPr lang="en-US" sz="1800" b="1" i="1" dirty="0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&amp;e</a:t>
            </a:r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CE2C3118-5878-4D00-8432-7D01882A6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8" y="4481513"/>
            <a:ext cx="1981200" cy="533400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more system code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81BFE2EB-1AAF-4C67-BC13-8CB1FC04E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8" y="5014913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system data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1A2B643C-6393-406A-A205-CBA41F47C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8" y="5700713"/>
            <a:ext cx="1981200" cy="228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x = 15</a:t>
            </a:r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BB9D6366-EA5B-4338-B791-68F056452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2788" y="1919288"/>
            <a:ext cx="2620962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Executable Object File</a:t>
            </a:r>
          </a:p>
        </p:txBody>
      </p:sp>
      <p:sp>
        <p:nvSpPr>
          <p:cNvPr id="16" name="AutoShape 23">
            <a:extLst>
              <a:ext uri="{FF2B5EF4-FFF2-40B4-BE49-F238E27FC236}">
                <a16:creationId xmlns:a16="http://schemas.microsoft.com/office/drawing/2014/main" id="{DBDFDDB0-22B5-4F69-BBAA-E19BE193F3A3}"/>
              </a:ext>
            </a:extLst>
          </p:cNvPr>
          <p:cNvSpPr>
            <a:spLocks/>
          </p:cNvSpPr>
          <p:nvPr/>
        </p:nvSpPr>
        <p:spPr bwMode="auto">
          <a:xfrm>
            <a:off x="8104188" y="2728913"/>
            <a:ext cx="304800" cy="2224087"/>
          </a:xfrm>
          <a:prstGeom prst="rightBrace">
            <a:avLst>
              <a:gd name="adj1" fmla="val 60807"/>
              <a:gd name="adj2" fmla="val 50000"/>
            </a:avLst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BF060CEE-B54C-4CC7-BD62-A81CB3243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425" y="3670300"/>
            <a:ext cx="8667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.text</a:t>
            </a:r>
          </a:p>
        </p:txBody>
      </p:sp>
      <p:sp>
        <p:nvSpPr>
          <p:cNvPr id="18" name="Rectangle 32">
            <a:extLst>
              <a:ext uri="{FF2B5EF4-FFF2-40B4-BE49-F238E27FC236}">
                <a16:creationId xmlns:a16="http://schemas.microsoft.com/office/drawing/2014/main" id="{F685FE21-F4F2-4C9A-B379-E8C4EBE09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8" y="6172200"/>
            <a:ext cx="1981200" cy="6858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.symtab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.debug</a:t>
            </a:r>
          </a:p>
        </p:txBody>
      </p:sp>
      <p:sp>
        <p:nvSpPr>
          <p:cNvPr id="19" name="AutoShape 33">
            <a:extLst>
              <a:ext uri="{FF2B5EF4-FFF2-40B4-BE49-F238E27FC236}">
                <a16:creationId xmlns:a16="http://schemas.microsoft.com/office/drawing/2014/main" id="{15106E32-0D93-4D32-A96B-08BDA05FE9E6}"/>
              </a:ext>
            </a:extLst>
          </p:cNvPr>
          <p:cNvSpPr>
            <a:spLocks/>
          </p:cNvSpPr>
          <p:nvPr/>
        </p:nvSpPr>
        <p:spPr bwMode="auto">
          <a:xfrm>
            <a:off x="8104188" y="5014913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34">
            <a:extLst>
              <a:ext uri="{FF2B5EF4-FFF2-40B4-BE49-F238E27FC236}">
                <a16:creationId xmlns:a16="http://schemas.microsoft.com/office/drawing/2014/main" id="{91710C94-0B47-4112-9684-B4F40E127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425" y="5346700"/>
            <a:ext cx="8667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.data</a:t>
            </a:r>
          </a:p>
        </p:txBody>
      </p:sp>
      <p:sp>
        <p:nvSpPr>
          <p:cNvPr id="21" name="Rectangle 35">
            <a:extLst>
              <a:ext uri="{FF2B5EF4-FFF2-40B4-BE49-F238E27FC236}">
                <a16:creationId xmlns:a16="http://schemas.microsoft.com/office/drawing/2014/main" id="{8439D660-A111-46C9-90D5-D31528B6D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8" y="5943600"/>
            <a:ext cx="1981200" cy="2286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uninitialized data</a:t>
            </a:r>
          </a:p>
        </p:txBody>
      </p:sp>
      <p:sp>
        <p:nvSpPr>
          <p:cNvPr id="22" name="Text Box 36">
            <a:extLst>
              <a:ext uri="{FF2B5EF4-FFF2-40B4-BE49-F238E27FC236}">
                <a16:creationId xmlns:a16="http://schemas.microsoft.com/office/drawing/2014/main" id="{FFFA9335-08E2-4BAC-AD15-138FE0DEA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862638"/>
            <a:ext cx="728662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bss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23" name="Rectangle 40">
            <a:extLst>
              <a:ext uri="{FF2B5EF4-FFF2-40B4-BE49-F238E27FC236}">
                <a16:creationId xmlns:a16="http://schemas.microsoft.com/office/drawing/2014/main" id="{0E661496-7311-4B3B-A428-677DE5ED3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88" y="3090863"/>
            <a:ext cx="1981200" cy="319087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system code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329036D-FC97-49FD-BF3F-B037D555D926}"/>
              </a:ext>
            </a:extLst>
          </p:cNvPr>
          <p:cNvCxnSpPr>
            <a:cxnSpLocks/>
          </p:cNvCxnSpPr>
          <p:nvPr/>
        </p:nvCxnSpPr>
        <p:spPr bwMode="auto">
          <a:xfrm flipV="1">
            <a:off x="3581400" y="3923340"/>
            <a:ext cx="2465388" cy="8567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142D511-D9A1-423D-8CD1-F2F0B7285E9B}"/>
              </a:ext>
            </a:extLst>
          </p:cNvPr>
          <p:cNvCxnSpPr>
            <a:cxnSpLocks/>
          </p:cNvCxnSpPr>
          <p:nvPr/>
        </p:nvCxnSpPr>
        <p:spPr bwMode="auto">
          <a:xfrm flipV="1">
            <a:off x="4866107" y="5700713"/>
            <a:ext cx="1180681" cy="5302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04813" y="134938"/>
            <a:ext cx="8716962" cy="1008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Relocation example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82738" y="1208088"/>
            <a:ext cx="2513012" cy="2289175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e=7;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80"/>
                </a:solidFill>
                <a:latin typeface="Courier New" pitchFamily="49" charset="0"/>
                <a:ea typeface="DejaVu Sans" charset="0"/>
                <a:cs typeface="DejaVu Sans" charset="0"/>
              </a:rPr>
              <a:t>extern int a(); </a:t>
            </a: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main() {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int r = a();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exit(0);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93875" y="838200"/>
            <a:ext cx="592138" cy="368300"/>
          </a:xfrm>
          <a:prstGeom prst="rect">
            <a:avLst/>
          </a:prstGeom>
          <a:noFill/>
          <a:ln w="3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m.c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089525" y="838200"/>
            <a:ext cx="592138" cy="368300"/>
          </a:xfrm>
          <a:prstGeom prst="rect">
            <a:avLst/>
          </a:prstGeom>
          <a:noFill/>
          <a:ln w="3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a.c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080000" y="1157288"/>
            <a:ext cx="2663206" cy="2587504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extern int e;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*ep=&amp;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x=15;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y;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a() {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return *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ep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+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x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+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y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28600" y="4267200"/>
            <a:ext cx="8077200" cy="1679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	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readelf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-r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a.o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	; .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rela.text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contains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ep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, x, and y from a()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					; .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rela.data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contains e to initialize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ep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	</a:t>
            </a:r>
            <a:b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</a:b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Relocation section '.rela.text' at offset 0x480 contains 3 entries: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Offset          Info           Type           Sym. Value    Sym. Name + Addend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000000000007  000d00000002 R_X86_64_PC32     0000000000000000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ep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- 4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00000000000f  000f00000002 R_X86_64_PC32     0000000000000008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x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- 4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000000000017  001000000002 R_X86_64_PC32     0000000000000004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y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- 4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>
              <a:solidFill>
                <a:srgbClr val="000000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Relocation section '.rela.data' at offset 0x4c8 contains 1 entry: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Offset          Info           Type           Sym. Value    Sym. Name + Addend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000000000000  000e00000001 R_X86_64_64       0000000000000000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e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+ 0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00"/>
              </a:solidFill>
              <a:latin typeface="Courier 10 Pitch" pitchFamily="1" charset="0"/>
              <a:ea typeface="DejaVu LGC Sans" charset="0"/>
              <a:cs typeface="DejaVu LGC Sans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990600" y="6514187"/>
            <a:ext cx="7299434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CCCFF"/>
                </a:solidFill>
                <a:latin typeface="Arial" charset="0"/>
                <a:ea typeface="DejaVu LGC Sans" charset="0"/>
                <a:cs typeface="DejaVu LGC Sans" charset="0"/>
              </a:rPr>
              <a:t>http://thefengs.com/wuchang/courses/cs201/class/03/elf_example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52400" y="3810000"/>
            <a:ext cx="8307387" cy="381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What is in .text, .data, .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rela.text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, and .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rela.data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?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04813" y="134938"/>
            <a:ext cx="8716962" cy="1008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Relocation example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82738" y="1208088"/>
            <a:ext cx="2513012" cy="2289175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e=7;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80"/>
                </a:solidFill>
                <a:latin typeface="Courier New" pitchFamily="49" charset="0"/>
                <a:ea typeface="DejaVu Sans" charset="0"/>
                <a:cs typeface="DejaVu Sans" charset="0"/>
              </a:rPr>
              <a:t>extern int a(); </a:t>
            </a: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main() {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int r =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a()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exit(0)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93875" y="838200"/>
            <a:ext cx="592138" cy="368300"/>
          </a:xfrm>
          <a:prstGeom prst="rect">
            <a:avLst/>
          </a:prstGeom>
          <a:noFill/>
          <a:ln w="3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m.c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089525" y="838200"/>
            <a:ext cx="592138" cy="368300"/>
          </a:xfrm>
          <a:prstGeom prst="rect">
            <a:avLst/>
          </a:prstGeom>
          <a:noFill/>
          <a:ln w="3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a.c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080000" y="1157288"/>
            <a:ext cx="2649538" cy="2562225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extern int e;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*ep=&amp;e;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x=15;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y;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a() {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return *ep+x+y;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28600" y="4267200"/>
            <a:ext cx="8077200" cy="1679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readelf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-r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m.o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	; .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rela.text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contains a and exit from main()</a:t>
            </a:r>
          </a:p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>
              <a:solidFill>
                <a:srgbClr val="000000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Relocation section '.rela.text' at offset 0x528 contains 2 entries:</a:t>
            </a:r>
          </a:p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Offset          Info           Type           Sym. Value    Sym. Name + Addend</a:t>
            </a:r>
          </a:p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00000000000e  000f00000002 R_X86_64_PC32     0000000000000000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a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- 4</a:t>
            </a:r>
          </a:p>
          <a:p>
            <a:pPr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00000000001b  001000000002 R_X86_64_PC32     0000000000000000 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exit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- 4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990600" y="6514187"/>
            <a:ext cx="7299434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CCCFF"/>
                </a:solidFill>
                <a:latin typeface="Arial" charset="0"/>
                <a:ea typeface="DejaVu LGC Sans" charset="0"/>
                <a:cs typeface="DejaVu LGC Sans" charset="0"/>
              </a:rPr>
              <a:t>http://thefengs.com/wuchang/courses/cs201/class/03/elf_example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52400" y="3810000"/>
            <a:ext cx="8307387" cy="381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What is in .text, .data, .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rela.text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, and .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rela.data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?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55647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04813" y="134938"/>
            <a:ext cx="8716962" cy="1008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Relocation example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82738" y="1208088"/>
            <a:ext cx="2513012" cy="2289175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e=7;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80"/>
                </a:solidFill>
                <a:latin typeface="Courier New" pitchFamily="49" charset="0"/>
                <a:ea typeface="DejaVu Sans" charset="0"/>
                <a:cs typeface="DejaVu Sans" charset="0"/>
              </a:rPr>
              <a:t>extern int a(); </a:t>
            </a: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main() {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int r = a();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exit(0);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93875" y="838200"/>
            <a:ext cx="592138" cy="368300"/>
          </a:xfrm>
          <a:prstGeom prst="rect">
            <a:avLst/>
          </a:prstGeom>
          <a:noFill/>
          <a:ln w="3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m.c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089525" y="838200"/>
            <a:ext cx="592138" cy="368300"/>
          </a:xfrm>
          <a:prstGeom prst="rect">
            <a:avLst/>
          </a:prstGeom>
          <a:noFill/>
          <a:ln w="3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a.c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080000" y="1157288"/>
            <a:ext cx="2663206" cy="2587504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extern int e;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*ep=&amp;e;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x=15;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y;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a() {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return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*ep+x+y</a:t>
            </a: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4120034" y="4191000"/>
            <a:ext cx="5105400" cy="1679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objdump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-d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a.o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b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</a:b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0000000000000000 &lt;a&gt;: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 0:	push   %rbp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 1:	mov    %rsp,%rbp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 4:	mov    0x0(%rip),%rax   # b &lt;a+0xb&gt;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 b:	mov    (%rax),%edx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 d:	mov    0x0(%rip),%eax   # 13 &lt;a+0x13&gt;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13:	add    %eax,%edx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15:	mov    0x0(%rip),%eax   # 1b &lt;a+0x1b&gt;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1b:	add    %edx,%eax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1d:	pop    %rbp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1e:	retq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00"/>
              </a:solidFill>
              <a:latin typeface="Courier 10 Pitch" pitchFamily="1" charset="0"/>
              <a:ea typeface="DejaVu LGC Sans" charset="0"/>
              <a:cs typeface="DejaVu LGC Sans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990600" y="6514187"/>
            <a:ext cx="7299434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CCCFF"/>
                </a:solidFill>
                <a:latin typeface="Arial" charset="0"/>
                <a:ea typeface="DejaVu LGC Sans" charset="0"/>
                <a:cs typeface="DejaVu LGC Sans" charset="0"/>
              </a:rPr>
              <a:t>http://thefengs.com/wuchang/courses/cs201/class/03/elf_example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52400" y="3810000"/>
            <a:ext cx="8307387" cy="381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What is in .text, .data, .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rela.text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, and .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rela.</a:t>
            </a:r>
            <a:r>
              <a:rPr lang="en-US" b="1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data</a:t>
            </a: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?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0" name="Text Box 31">
            <a:extLst>
              <a:ext uri="{FF2B5EF4-FFF2-40B4-BE49-F238E27FC236}">
                <a16:creationId xmlns:a16="http://schemas.microsoft.com/office/drawing/2014/main" id="{32192030-64CE-405C-A5A9-9F04D13FD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4343400" cy="1679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objdump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–d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m.o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	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10 Pitch" pitchFamily="1" charset="0"/>
                <a:ea typeface="DejaVu LGC Sans" charset="0"/>
                <a:cs typeface="DejaVu LGC Sans" charset="0"/>
              </a:rPr>
              <a:t>0000000000000000 &lt;main&gt;: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10 Pitch" pitchFamily="1" charset="0"/>
                <a:ea typeface="DejaVu LGC Sans" charset="0"/>
                <a:cs typeface="DejaVu LGC Sans" charset="0"/>
              </a:rPr>
              <a:t>   0:	push   %rbp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10 Pitch" pitchFamily="1" charset="0"/>
                <a:ea typeface="DejaVu LGC Sans" charset="0"/>
                <a:cs typeface="DejaVu LGC Sans" charset="0"/>
              </a:rPr>
              <a:t>   1:	mov    %rsp,%rbp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10 Pitch" pitchFamily="1" charset="0"/>
                <a:ea typeface="DejaVu LGC Sans" charset="0"/>
                <a:cs typeface="DejaVu LGC Sans" charset="0"/>
              </a:rPr>
              <a:t>   4:	sub    $0x10,%rsp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10 Pitch" pitchFamily="1" charset="0"/>
                <a:ea typeface="DejaVu LGC Sans" charset="0"/>
                <a:cs typeface="DejaVu LGC Sans" charset="0"/>
              </a:rPr>
              <a:t>   8:	mov    $0x0,%eax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latin typeface="Courier 10 Pitch" pitchFamily="1" charset="0"/>
                <a:ea typeface="DejaVu LGC Sans" charset="0"/>
                <a:cs typeface="DejaVu LGC Sans" charset="0"/>
              </a:rPr>
              <a:t>   d:	callq  12 &lt;main+0x12&gt;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10 Pitch" pitchFamily="1" charset="0"/>
                <a:ea typeface="DejaVu LGC Sans" charset="0"/>
                <a:cs typeface="DejaVu LGC Sans" charset="0"/>
              </a:rPr>
              <a:t>  12:	mov    %eax,-0x4(%rbp)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10 Pitch" pitchFamily="1" charset="0"/>
                <a:ea typeface="DejaVu LGC Sans" charset="0"/>
                <a:cs typeface="DejaVu LGC Sans" charset="0"/>
              </a:rPr>
              <a:t>  15:	mov    $0x0,%edi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latin typeface="Courier 10 Pitch" pitchFamily="1" charset="0"/>
                <a:ea typeface="DejaVu LGC Sans" charset="0"/>
                <a:cs typeface="DejaVu LGC Sans" charset="0"/>
              </a:rPr>
              <a:t>  1a:	callq  1f &lt;main+0x1f&gt;</a:t>
            </a:r>
            <a:endParaRPr lang="en-US" sz="1400" b="1" dirty="0">
              <a:solidFill>
                <a:srgbClr val="FF0000"/>
              </a:solidFill>
              <a:latin typeface="Courier 10 Pitch" pitchFamily="1" charset="0"/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2979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How it works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hello.c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program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stdio.h</a:t>
            </a: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#define FOO 4</a:t>
            </a: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main()</a:t>
            </a:r>
            <a:r>
              <a:rPr lang="ar-SA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Arial" charset="0"/>
              </a:rPr>
              <a:t>‏</a:t>
            </a: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{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 </a:t>
            </a:r>
            <a:r>
              <a:rPr lang="en-US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(“hello, world %d\n”, FOO);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52400" y="3581400"/>
            <a:ext cx="8307387" cy="381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Resolved when statically linked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04813" y="134938"/>
            <a:ext cx="8716962" cy="1008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Relocation example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82738" y="1208088"/>
            <a:ext cx="2513012" cy="2289175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e=7;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80"/>
                </a:solidFill>
                <a:latin typeface="Courier New" pitchFamily="49" charset="0"/>
                <a:ea typeface="DejaVu Sans" charset="0"/>
                <a:cs typeface="DejaVu Sans" charset="0"/>
              </a:rPr>
              <a:t>extern int a(); </a:t>
            </a: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main() {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int r = a();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exit(0);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93875" y="838200"/>
            <a:ext cx="592138" cy="368300"/>
          </a:xfrm>
          <a:prstGeom prst="rect">
            <a:avLst/>
          </a:prstGeom>
          <a:noFill/>
          <a:ln w="3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m.c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089525" y="838200"/>
            <a:ext cx="592138" cy="368300"/>
          </a:xfrm>
          <a:prstGeom prst="rect">
            <a:avLst/>
          </a:prstGeom>
          <a:noFill/>
          <a:ln w="324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a.c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080000" y="1157288"/>
            <a:ext cx="2649538" cy="2562225"/>
          </a:xfrm>
          <a:prstGeom prst="rect">
            <a:avLst/>
          </a:prstGeom>
          <a:solidFill>
            <a:srgbClr val="00FFFF"/>
          </a:solidFill>
          <a:ln w="32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extern int e;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*ep=&amp;e;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x=15;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y;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a() {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return *ep+x+y;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 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76200" y="4038600"/>
            <a:ext cx="8077200" cy="1679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	objdump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–d m		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; Symbols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resolved in &lt;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main&gt;.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					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; References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in &lt;a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&gt; resolved at fixed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offsets 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to RIP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00000000004009ae &lt;main&gt;: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4009ae:  push   %rbp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4009af:  mov    %rsp,%rbp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4009b2:  sub    $0x10,%rsp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4009b6:  mov    $0x0,%eax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4009bb:  callq  4009cd &lt;a&gt;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4009c0:  mov    %eax,-0x4(%rbp)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4009c3:  mov    $0x0,%edi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4009c8:  callq  40ea10 &lt;exit&gt;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>
              <a:solidFill>
                <a:srgbClr val="000000"/>
              </a:solidFill>
              <a:latin typeface="Courier 10 Pitch" pitchFamily="1" charset="0"/>
              <a:ea typeface="DejaVu LGC Sans" charset="0"/>
              <a:cs typeface="DejaVu LGC Sans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990600" y="6514187"/>
            <a:ext cx="7299434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CCCFF"/>
                </a:solidFill>
                <a:latin typeface="Arial" charset="0"/>
                <a:ea typeface="DejaVu LGC Sans" charset="0"/>
                <a:cs typeface="DejaVu LGC Sans" charset="0"/>
              </a:rPr>
              <a:t>http://thefengs.com/wuchang/courses/cs201/class/03/elf_example</a:t>
            </a:r>
          </a:p>
        </p:txBody>
      </p:sp>
      <p:sp>
        <p:nvSpPr>
          <p:cNvPr id="10" name="Text Box 31">
            <a:extLst>
              <a:ext uri="{FF2B5EF4-FFF2-40B4-BE49-F238E27FC236}">
                <a16:creationId xmlns:a16="http://schemas.microsoft.com/office/drawing/2014/main" id="{F4F998F0-826E-4920-A7E7-36195B10B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554933"/>
            <a:ext cx="5791200" cy="1679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	00000000004009cd &lt;a&gt;: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4009cd:  push   %rbp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4009ce:  mov    %rsp,%rbp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4009d1:  mov    0x2c96c0(%rip),%rax  # 6ca098 &lt;ep&gt;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4009d8:  mov    (%rax),%edx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4009da:  mov    0x2c96c0(%rip),%eax  # 6ca0a0 &lt;x&gt;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4009e0:  add    %eax,%edx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4009e2:  mov    0x2cc370(%rip),%eax  # 6ccd58 &lt;y&gt;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4009e8:  add    %edx,%eax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4009ea:  pop    %rbp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  4009eb:  retq   </a:t>
            </a:r>
          </a:p>
        </p:txBody>
      </p:sp>
    </p:spTree>
    <p:extLst>
      <p:ext uri="{BB962C8B-B14F-4D97-AF65-F5344CB8AC3E}">
        <p14:creationId xmlns:p14="http://schemas.microsoft.com/office/powerpoint/2010/main" val="1462617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Program execution</a:t>
            </a:r>
            <a:r>
              <a:rPr lang="en-US" sz="3600" dirty="0">
                <a:latin typeface="Arial" charset="0"/>
                <a:ea typeface="DejaVu LGC Sans" charset="0"/>
                <a:cs typeface="DejaVu LGC Sans" charset="0"/>
              </a:rPr>
              <a:t>: operating system</a:t>
            </a:r>
            <a:endParaRPr lang="en-US" sz="36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Program runs on top of operating system that implements abstract view of resources</a:t>
            </a:r>
          </a:p>
          <a:p>
            <a:pPr marL="720725" lvl="1" indent="-2635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Files as an abstraction of storage and network devices</a:t>
            </a:r>
          </a:p>
          <a:p>
            <a:pPr marL="720725" lvl="1" indent="-2635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System calls an abstraction for OS services</a:t>
            </a:r>
          </a:p>
          <a:p>
            <a:pPr marL="720725" lvl="1" indent="-2635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Virtual memory a </a:t>
            </a:r>
            <a:r>
              <a:rPr lang="en-US" sz="1800" b="1" i="1" u="sng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uniform memory space abstraction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for each process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Gives the illusion that each process has entire memory space</a:t>
            </a:r>
          </a:p>
          <a:p>
            <a:pPr marL="720725" lvl="1" indent="-2635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 process (in conjunction with the OS) provides an abstraction for a virtual computer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Slices of CPU time to run in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dirty="0">
                <a:latin typeface="Arial" charset="0"/>
                <a:ea typeface="DejaVu LGC Sans" charset="0"/>
                <a:cs typeface="DejaVu LGC Sans" charset="0"/>
              </a:rPr>
              <a:t>CPU state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Open files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dirty="0">
                <a:latin typeface="Arial" charset="0"/>
                <a:ea typeface="DejaVu LGC Sans" charset="0"/>
                <a:cs typeface="DejaVu LGC Sans" charset="0"/>
              </a:rPr>
              <a:t>Thread of execution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Code and data in memory</a:t>
            </a:r>
          </a:p>
          <a:p>
            <a:pPr marL="338138" indent="-320675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Operating system also provides protection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20725" lvl="1" indent="-2635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Protects the hardware/itself from user programs</a:t>
            </a:r>
          </a:p>
          <a:p>
            <a:pPr marL="720725" lvl="1" indent="-2635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Protects user programs from each other</a:t>
            </a:r>
          </a:p>
          <a:p>
            <a:pPr marL="720725" lvl="1" indent="-2635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Protects files from unauthorized access</a:t>
            </a:r>
          </a:p>
          <a:p>
            <a:pPr lvl="2" indent="-223838"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US" sz="18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Program execution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The operating system creates a process.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Including among other things, a virtual memory space</a:t>
            </a:r>
          </a:p>
          <a:p>
            <a:pPr marL="381000" indent="-363538" eaLnBrk="1"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System loader reads program from file system and loads its code into memory</a:t>
            </a:r>
          </a:p>
          <a:p>
            <a:pPr marL="722313" lvl="1" indent="-230188" eaLnBrk="1" hangingPunct="1">
              <a:lnSpc>
                <a:spcPct val="107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Program includes any statically linked libraries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Done via DMA (direct memory access)</a:t>
            </a:r>
            <a:r>
              <a:rPr lang="ar-SA" sz="2000" b="1" dirty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20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marL="381000" indent="-363538" eaLnBrk="1"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System loader loads dynamic shared objects/libraries into memory</a:t>
            </a:r>
          </a:p>
          <a:p>
            <a:pPr marL="381000" indent="-363538" eaLnBrk="1"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Links everything together and then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starts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a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thread of execution running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Note: the program binary in file system remains and can be executed again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Program is a cookie recipe, processes are the cookies 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694737" cy="758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Where are programs loaded in memory?</a:t>
            </a:r>
            <a:endParaRPr lang="en-US" sz="32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8285162" cy="52022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An evolution….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Primitive operating systems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Single tasking.  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Physical memory addresses go from zero to N.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SzPct val="80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The problem of loading is simple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Load the program starting at address zero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Use as much memory as it takes.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Linker binds the program to absolute addresses at compile-time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Code starts at zero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Data concatenated after that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SzPct val="80000"/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etc.</a:t>
            </a:r>
            <a:endParaRPr lang="en-US" dirty="0">
              <a:latin typeface="Arial" charset="0"/>
              <a:ea typeface="DejaVu LGC Sans" charset="0"/>
              <a:cs typeface="DejaVu LGC Sans" charset="0"/>
            </a:endParaRPr>
          </a:p>
        </p:txBody>
      </p:sp>
      <p:pic>
        <p:nvPicPr>
          <p:cNvPr id="4" name="Picture 2" descr="Image result for apple iic">
            <a:extLst>
              <a:ext uri="{FF2B5EF4-FFF2-40B4-BE49-F238E27FC236}">
                <a16:creationId xmlns:a16="http://schemas.microsoft.com/office/drawing/2014/main" id="{3B459DB2-CA0C-4B2A-8435-98FEA4231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2640" y="4712387"/>
            <a:ext cx="2726409" cy="194814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8788" y="5048250"/>
            <a:ext cx="2619375" cy="1743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1663" y="5743575"/>
            <a:ext cx="3409950" cy="952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Where are programs loaded,  cont’d</a:t>
            </a: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92075" eaLnBrk="1"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Next imagine a multi-tasking operating system on a primitive computer.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Physical memory space, from zero to N.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Applications share space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Memory allocated at load time in unused space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Linker does not know where the program will be loaded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Binds together all the modules, but keeps them 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relocatable</a:t>
            </a:r>
            <a:endParaRPr lang="en-US" sz="18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92075" eaLnBrk="1"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How does the operating system load this program?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Not a pretty solution, must find contiguous unused blocks</a:t>
            </a:r>
          </a:p>
          <a:p>
            <a:pPr marL="92075" eaLnBrk="1"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How does the operating system provide protection?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92075" algn="l"/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Not pretty either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Where are programs loaded,  cont’d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Next, imagine a multi-tasking operating system on a modern computer, with hardware-assisted virtual memory  (</a:t>
            </a:r>
            <a:r>
              <a:rPr 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Intel 80286/80386)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OS creates a virtual memory space for each program.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As if program has all of memory to itself.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Back to the simple model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The linker statically binds the program to virtual addresses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At load time, OS allocates memory, creates a virtual address space, and loads the code and data.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Binaries are simply virtual memory snapshots of programs (Windows .com format)</a:t>
            </a:r>
          </a:p>
          <a:p>
            <a:pPr marL="727075" lvl="1" indent="-230188" eaLnBrk="1" hangingPunct="1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But, modern </a:t>
            </a: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linking and loading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Want to reduce storage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Dynamic linking and loading versus static</a:t>
            </a: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Single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 uniform VM address space still</a:t>
            </a: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But, library code must vie for addresses at load-time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Many dynamic libraries, no fixed/reserved addresses to map them into</a:t>
            </a:r>
          </a:p>
          <a:p>
            <a:pPr lvl="2" indent="-234950" eaLnBrk="1" hangingPunct="1"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Code must be </a:t>
            </a: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relocatable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again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Useful also as a security feature to prevent predictability in exploits (Address-Space Layout Randomization)</a:t>
            </a:r>
          </a:p>
          <a:p>
            <a:pPr marL="381000" indent="-363538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09600" y="1600200"/>
            <a:ext cx="2971800" cy="3810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ELF header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09600" y="1981200"/>
            <a:ext cx="2971800" cy="609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Program header table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(required for executables)</a:t>
            </a:r>
            <a:r>
              <a:rPr lang="ar-SA" sz="1600" b="1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600" b="1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09600" y="2590800"/>
            <a:ext cx="2971800" cy="381000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.text section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609600" y="2971800"/>
            <a:ext cx="2971800" cy="3810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.data section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609600" y="3352800"/>
            <a:ext cx="2971800" cy="3810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.bss section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609600" y="3733800"/>
            <a:ext cx="2971800" cy="3810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.symtab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609600" y="4114800"/>
            <a:ext cx="2971800" cy="3810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.rel.text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609600" y="4495800"/>
            <a:ext cx="2971800" cy="3810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.rel.data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609600" y="4876800"/>
            <a:ext cx="2971800" cy="3810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.debug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609600" y="5257800"/>
            <a:ext cx="2971800" cy="609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Section header table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(required for relocatables)</a:t>
            </a:r>
            <a:r>
              <a:rPr lang="ar-SA" sz="1600" b="1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600" b="1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584575" y="1447800"/>
            <a:ext cx="293688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0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953000" y="3276600"/>
            <a:ext cx="1905000" cy="609600"/>
          </a:xfrm>
          <a:prstGeom prst="rect">
            <a:avLst/>
          </a:prstGeom>
          <a:solidFill>
            <a:srgbClr val="FFFF0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.text</a:t>
            </a: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segment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(r/o)</a:t>
            </a:r>
            <a:r>
              <a:rPr lang="ar-SA" sz="1600" b="1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600" b="1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4953000" y="4267200"/>
            <a:ext cx="1905000" cy="609600"/>
          </a:xfrm>
          <a:prstGeom prst="rect">
            <a:avLst/>
          </a:prstGeom>
          <a:solidFill>
            <a:srgbClr val="FF99CC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.data</a:t>
            </a: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segment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(initialized r/w)</a:t>
            </a:r>
            <a:r>
              <a:rPr lang="ar-SA" sz="1600" b="1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600" b="1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4953000" y="5334000"/>
            <a:ext cx="1905000" cy="609600"/>
          </a:xfrm>
          <a:prstGeom prst="rect">
            <a:avLst/>
          </a:prstGeom>
          <a:solidFill>
            <a:srgbClr val="00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.bss</a:t>
            </a: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segment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(uninitialized r/w)</a:t>
            </a:r>
            <a:r>
              <a:rPr lang="ar-SA" sz="1600" b="1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600" b="1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3581400" y="2743200"/>
            <a:ext cx="1295400" cy="8382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3581400" y="3200400"/>
            <a:ext cx="1295400" cy="12954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3581400" y="3581400"/>
            <a:ext cx="1295400" cy="20574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693738" y="990600"/>
            <a:ext cx="2635250" cy="581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Executable object file for 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example program p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5032375" y="1905000"/>
            <a:ext cx="1611313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Process image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6934200" y="3200400"/>
            <a:ext cx="1148369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0x0408494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4953000" y="2286000"/>
            <a:ext cx="1905000" cy="609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init and shared lib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segments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6934200" y="2209800"/>
            <a:ext cx="1148369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0x04083e0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6832600" y="1797050"/>
            <a:ext cx="1303338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Virtual addr</a:t>
            </a: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6934200" y="4184650"/>
            <a:ext cx="1148369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0x040a010</a:t>
            </a:r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6934200" y="5181600"/>
            <a:ext cx="1148369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0x040a3b0</a:t>
            </a:r>
          </a:p>
        </p:txBody>
      </p:sp>
      <p:sp>
        <p:nvSpPr>
          <p:cNvPr id="2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Modern loading of executables…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More on the linking process (ld)</a:t>
            </a:r>
            <a:r>
              <a:rPr lang="ar-SA" sz="3800" b="1">
                <a:solidFill>
                  <a:srgbClr val="660033"/>
                </a:solidFill>
                <a:latin typeface="Arial" charset="0"/>
                <a:cs typeface="Arial" charset="0"/>
              </a:rPr>
              <a:t>‏</a:t>
            </a:r>
            <a:endParaRPr lang="en-US" sz="3800" b="1" dirty="0">
              <a:solidFill>
                <a:srgbClr val="660033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Resolves multiply defined symbols with some restrictions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Strong symbols = initialized global variables, functions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Weak symbols = uninitialized global variables, functions used to allow overrides of function implementations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Simulates inheritance and function </a:t>
            </a: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overiding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(as in C++)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Rules</a:t>
            </a: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Multiple strong symbols not allowed</a:t>
            </a: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Choose strong symbols over weak symbols</a:t>
            </a: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Choose any weak symbol if multiple ones exist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143000" y="4191000"/>
            <a:ext cx="11430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Pre-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processor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124200" y="4191000"/>
            <a:ext cx="11430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Compiler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705600" y="4191000"/>
            <a:ext cx="11430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Linker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876800" y="4191000"/>
            <a:ext cx="11430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 cap="sq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Assembler</a:t>
            </a:r>
          </a:p>
        </p:txBody>
      </p:sp>
      <p:cxnSp>
        <p:nvCxnSpPr>
          <p:cNvPr id="7175" name="AutoShape 7"/>
          <p:cNvCxnSpPr>
            <a:cxnSpLocks noChangeShapeType="1"/>
            <a:stCxn id="7171" idx="3"/>
            <a:endCxn id="7172" idx="1"/>
          </p:cNvCxnSpPr>
          <p:nvPr/>
        </p:nvCxnSpPr>
        <p:spPr bwMode="auto">
          <a:xfrm>
            <a:off x="2286000" y="4686300"/>
            <a:ext cx="838200" cy="1588"/>
          </a:xfrm>
          <a:prstGeom prst="straightConnector1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176" name="AutoShape 8"/>
          <p:cNvCxnSpPr>
            <a:cxnSpLocks noChangeShapeType="1"/>
            <a:stCxn id="7172" idx="3"/>
            <a:endCxn id="7174" idx="1"/>
          </p:cNvCxnSpPr>
          <p:nvPr/>
        </p:nvCxnSpPr>
        <p:spPr bwMode="auto">
          <a:xfrm>
            <a:off x="4267200" y="4686300"/>
            <a:ext cx="609600" cy="1588"/>
          </a:xfrm>
          <a:prstGeom prst="straightConnector1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177" name="AutoShape 9"/>
          <p:cNvCxnSpPr>
            <a:cxnSpLocks noChangeShapeType="1"/>
            <a:stCxn id="7174" idx="3"/>
            <a:endCxn id="7173" idx="1"/>
          </p:cNvCxnSpPr>
          <p:nvPr/>
        </p:nvCxnSpPr>
        <p:spPr bwMode="auto">
          <a:xfrm>
            <a:off x="6019800" y="4686300"/>
            <a:ext cx="685800" cy="1588"/>
          </a:xfrm>
          <a:prstGeom prst="straightConnector1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457200" y="4724400"/>
            <a:ext cx="685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7848600" y="4724400"/>
            <a:ext cx="8382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9413" y="5181600"/>
            <a:ext cx="766762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Program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Source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286000" y="5181600"/>
            <a:ext cx="758825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Modified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Source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184650" y="5181600"/>
            <a:ext cx="841375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Assembly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Code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005513" y="5181600"/>
            <a:ext cx="622300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Object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Code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772400" y="5181600"/>
            <a:ext cx="938213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Executable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Code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19100" y="4449763"/>
            <a:ext cx="6223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hello.c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324100" y="4449763"/>
            <a:ext cx="579438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hello.i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229100" y="4449763"/>
            <a:ext cx="6223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hello.s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999163" y="4449763"/>
            <a:ext cx="6318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hello.o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7878763" y="4449763"/>
            <a:ext cx="503237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hello</a:t>
            </a:r>
          </a:p>
        </p:txBody>
      </p:sp>
      <p:sp>
        <p:nvSpPr>
          <p:cNvPr id="2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The Compilation system</a:t>
            </a:r>
          </a:p>
        </p:txBody>
      </p:sp>
      <p:sp>
        <p:nvSpPr>
          <p:cNvPr id="2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gcc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is the </a:t>
            </a: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compiler driver</a:t>
            </a:r>
          </a:p>
          <a:p>
            <a:pPr marL="381000" indent="-363538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gcc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invokes several other </a:t>
            </a: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compilation phases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Preprocessor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Compiler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Assembler</a:t>
            </a:r>
          </a:p>
          <a:p>
            <a:pPr marL="722313" lvl="1" indent="-23018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Linker</a:t>
            </a:r>
          </a:p>
          <a:p>
            <a:pPr marL="381000" indent="-363538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What does each one do?  What are their outputs?</a:t>
            </a:r>
          </a:p>
          <a:p>
            <a:pPr marL="381000" indent="-363538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Preprocessor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First, 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gcc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compiler driver invokes 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cpp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to generate expanded C source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cpp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just does text substitution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Converts the C source file to another C source file</a:t>
            </a:r>
          </a:p>
          <a:p>
            <a:pPr marL="722313" lvl="1" indent="-230188" eaLnBrk="1" hangingPunct="1">
              <a:lnSpc>
                <a:spcPct val="100000"/>
              </a:lnSpc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Expands “</a:t>
            </a:r>
            <a:r>
              <a:rPr lang="en-US" dirty="0">
                <a:latin typeface="Courier New" pitchFamily="49" charset="0"/>
                <a:ea typeface="DejaVu LGC Sans" charset="0"/>
                <a:cs typeface="Courier New" pitchFamily="49" charset="0"/>
              </a:rPr>
              <a:t>#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” directives</a:t>
            </a:r>
          </a:p>
          <a:p>
            <a:pPr marL="722313" lvl="1" indent="-230188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Output is another  C source file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3505200"/>
            <a:ext cx="5257800" cy="13798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stdio.h</a:t>
            </a: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#define FOO 4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main()</a:t>
            </a:r>
            <a:r>
              <a:rPr lang="ar-SA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Arial" charset="0"/>
              </a:rPr>
              <a:t>‏</a:t>
            </a: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{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  </a:t>
            </a:r>
            <a:r>
              <a:rPr lang="en-US" sz="1200" b="1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("hello</a:t>
            </a: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, world %d</a:t>
            </a:r>
            <a:r>
              <a:rPr lang="en-US" sz="1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\n", </a:t>
            </a: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FOO);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0" y="5181600"/>
            <a:ext cx="5943600" cy="16601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…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extern 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(const char *__restrict __format, ...); 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…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main() {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("hello, world %d\n", 4);</a:t>
            </a:r>
          </a:p>
          <a:p>
            <a:pPr marL="381000" indent="-363538" eaLnBrk="1" hangingPunct="1">
              <a:lnSpc>
                <a:spcPct val="95000"/>
              </a:lnSpc>
              <a:spcBef>
                <a:spcPts val="7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657600" y="4800600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Preprocessor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Included files:</a:t>
            </a:r>
          </a:p>
          <a:p>
            <a:pPr marL="739775" lvl="1" indent="-225425"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2000" b="1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foo.h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				/* /usr/include/…  */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739775" lvl="1" indent="-225425"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"</a:t>
            </a:r>
            <a:r>
              <a:rPr lang="en-US" sz="2000" b="1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bar.h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"          /* within cwd      */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381000" indent="-363538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Defined constants:</a:t>
            </a:r>
          </a:p>
          <a:p>
            <a:pPr marL="739775" lvl="1" indent="-225425"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#define MAXVAL   40000000</a:t>
            </a:r>
          </a:p>
          <a:p>
            <a:pPr marL="739775" lvl="1" indent="-225425"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		By convention, all capitals tells us it’s a constant, not a variable.</a:t>
            </a:r>
          </a:p>
          <a:p>
            <a:pPr marL="381000" indent="-363538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Defined macros:</a:t>
            </a:r>
          </a:p>
          <a:p>
            <a:pPr marL="739775" lvl="1" indent="-225425"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#define MIN(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x,y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   ((x)&lt;(y) ? (x):(y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))</a:t>
            </a:r>
            <a:r>
              <a:rPr lang="ar-SA" sz="2000" b="1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err="1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Preprocesser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353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Conditional compilation:</a:t>
            </a:r>
          </a:p>
          <a:p>
            <a:pPr marL="735013" lvl="1" indent="-228600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Code you think you may need again</a:t>
            </a:r>
          </a:p>
          <a:p>
            <a:pPr marL="735013" lvl="1" indent="-228600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Example: De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bug </a:t>
            </a:r>
            <a:r>
              <a:rPr lang="en-US" sz="20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 statements</a:t>
            </a:r>
            <a:endParaRPr lang="en-US" sz="20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Include or exclude code 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using </a:t>
            </a:r>
            <a:r>
              <a:rPr lang="en-US" dirty="0">
                <a:latin typeface="Courier New" pitchFamily="49" charset="0"/>
                <a:ea typeface="DejaVu LGC Sans" charset="0"/>
                <a:cs typeface="Courier New" pitchFamily="49" charset="0"/>
              </a:rPr>
              <a:t>DEBUG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condition and  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#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ifdef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, #if 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preprocessor directive in source code</a:t>
            </a:r>
            <a:endParaRPr lang="en-US" sz="18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 marL="1597025" lvl="3" indent="-225425" eaLnBrk="1" hangingPunct="1">
              <a:lnSpc>
                <a:spcPct val="90000"/>
              </a:lnSpc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dirty="0">
                <a:latin typeface="Courier New" pitchFamily="49" charset="0"/>
                <a:ea typeface="DejaVu LGC Sans" charset="0"/>
                <a:cs typeface="DejaVu LGC Sans" charset="0"/>
              </a:rPr>
              <a:t>#</a:t>
            </a:r>
            <a:r>
              <a:rPr lang="en-US" sz="1600" dirty="0" err="1">
                <a:latin typeface="Courier New" pitchFamily="49" charset="0"/>
                <a:ea typeface="DejaVu LGC Sans" charset="0"/>
                <a:cs typeface="DejaVu LGC Sans" charset="0"/>
              </a:rPr>
              <a:t>ifdef</a:t>
            </a:r>
            <a:r>
              <a:rPr lang="en-US" sz="1600" dirty="0">
                <a:latin typeface="Courier New" pitchFamily="49" charset="0"/>
                <a:ea typeface="DejaVu LGC Sans" charset="0"/>
                <a:cs typeface="DejaVu LGC Sans" charset="0"/>
              </a:rPr>
              <a:t> DEBUG		or  #if defined( DEBUG )</a:t>
            </a:r>
            <a:r>
              <a:rPr lang="ar-SA" sz="1600" dirty="0">
                <a:latin typeface="Courier New" pitchFamily="49" charset="0"/>
                <a:cs typeface="Arial" charset="0"/>
              </a:rPr>
              <a:t>‏</a:t>
            </a:r>
            <a:endParaRPr lang="en-US" sz="1600" dirty="0">
              <a:latin typeface="Courier New" pitchFamily="49" charset="0"/>
              <a:cs typeface="Arial" charset="0"/>
            </a:endParaRPr>
          </a:p>
          <a:p>
            <a:pPr marL="1597025" lvl="3" indent="-225425" eaLnBrk="1" hangingPunct="1">
              <a:lnSpc>
                <a:spcPct val="90000"/>
              </a:lnSpc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dirty="0">
                <a:latin typeface="Courier New" pitchFamily="49" charset="0"/>
                <a:ea typeface="DejaVu LGC Sans" charset="0"/>
                <a:cs typeface="DejaVu LGC Sans" charset="0"/>
              </a:rPr>
              <a:t>#</a:t>
            </a:r>
            <a:r>
              <a:rPr lang="en-US" sz="1600" dirty="0" err="1">
                <a:latin typeface="Courier New" pitchFamily="49" charset="0"/>
                <a:ea typeface="DejaVu LGC Sans" charset="0"/>
                <a:cs typeface="DejaVu LGC Sans" charset="0"/>
              </a:rPr>
              <a:t>endif</a:t>
            </a:r>
            <a:endParaRPr lang="en-US" sz="14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  <a:p>
            <a:pPr lvl="2" indent="-234950" eaLnBrk="1" hangingPunct="1">
              <a:lnSpc>
                <a:spcPct val="107000"/>
              </a:lnSpc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Set </a:t>
            </a:r>
            <a:r>
              <a:rPr lang="en-US" dirty="0">
                <a:latin typeface="Courier New" pitchFamily="49" charset="0"/>
                <a:ea typeface="DejaVu LGC Sans" charset="0"/>
                <a:cs typeface="Courier New" pitchFamily="49" charset="0"/>
              </a:rPr>
              <a:t>DEBUG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condition via </a:t>
            </a:r>
            <a:r>
              <a:rPr lang="en-US" dirty="0" err="1"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 –D DEBUG 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in compilation or within source code via </a:t>
            </a:r>
            <a:r>
              <a:rPr lang="en-US" dirty="0"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#define DEBUG</a:t>
            </a:r>
            <a:endParaRPr lang="en-US" sz="1800" b="1" dirty="0">
              <a:solidFill>
                <a:srgbClr val="000099"/>
              </a:solidFill>
              <a:latin typeface="Courier New" panose="02070309020205020404" pitchFamily="49" charset="0"/>
              <a:ea typeface="DejaVu LGC Sans" charset="0"/>
              <a:cs typeface="Courier New" panose="02070309020205020404" pitchFamily="49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More readable than commenting code out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Preprocesser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89776" y="5679618"/>
            <a:ext cx="6324809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CCCFF"/>
                </a:solidFill>
                <a:latin typeface="Arial" charset="0"/>
                <a:ea typeface="DejaVu LGC Sans" charset="0"/>
                <a:cs typeface="DejaVu LGC Sans" charset="0"/>
              </a:rPr>
              <a:t>http://thefengs.com/wuchang/courses/cs201/class/03/def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7A4C12-8E16-4108-AE42-90A89758C115}"/>
              </a:ext>
            </a:extLst>
          </p:cNvPr>
          <p:cNvSpPr txBox="1"/>
          <p:nvPr/>
        </p:nvSpPr>
        <p:spPr>
          <a:xfrm>
            <a:off x="2895600" y="1307399"/>
            <a:ext cx="4336444" cy="1474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="1">
                <a:solidFill>
                  <a:srgbClr val="28987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#include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i="1">
                <a:solidFill>
                  <a:srgbClr val="88888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&lt;stdio.h&gt;</a:t>
            </a:r>
          </a:p>
          <a:p>
            <a:r>
              <a:rPr lang="en-US" altLang="en-US" sz="1600" b="1" i="1">
                <a:solidFill>
                  <a:srgbClr val="2838B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>
                <a:solidFill>
                  <a:srgbClr val="78584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  <a:endParaRPr lang="en-US" altLang="en-US" sz="1600" b="1">
              <a:solidFill>
                <a:srgbClr val="00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r>
              <a:rPr lang="en-US" altLang="en-US" sz="1600" b="1">
                <a:solidFill>
                  <a:srgbClr val="28987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#ifdef DEBUG</a:t>
            </a:r>
          </a:p>
          <a:p>
            <a:r>
              <a:rPr lang="en-US" altLang="en-US" sz="1600" b="1">
                <a:solidFill>
                  <a:srgbClr val="28987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b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b="1">
                <a:solidFill>
                  <a:srgbClr val="B8383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"Debug flag on</a:t>
            </a:r>
            <a:r>
              <a:rPr lang="en-US" altLang="en-US" sz="1600" b="1">
                <a:solidFill>
                  <a:srgbClr val="70903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\n</a:t>
            </a:r>
            <a:r>
              <a:rPr lang="en-US" altLang="en-US" sz="1600" b="1">
                <a:solidFill>
                  <a:srgbClr val="B8383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endParaRPr lang="en-US" altLang="en-US" sz="1600" b="1">
              <a:solidFill>
                <a:srgbClr val="00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r>
              <a:rPr lang="en-US" altLang="en-US" sz="1600" b="1">
                <a:solidFill>
                  <a:srgbClr val="28987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#endif</a:t>
            </a:r>
          </a:p>
          <a:p>
            <a:r>
              <a:rPr lang="en-US" altLang="en-US" sz="1600" b="1">
                <a:solidFill>
                  <a:srgbClr val="28987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b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b="1">
                <a:solidFill>
                  <a:srgbClr val="B8383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"Hello world</a:t>
            </a:r>
            <a:r>
              <a:rPr lang="en-US" altLang="en-US" sz="1600" b="1">
                <a:solidFill>
                  <a:srgbClr val="70903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\n</a:t>
            </a:r>
            <a:r>
              <a:rPr lang="en-US" altLang="en-US" sz="1600" b="1">
                <a:solidFill>
                  <a:srgbClr val="B8383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>
                <a:solidFill>
                  <a:srgbClr val="2838B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>
                <a:solidFill>
                  <a:srgbClr val="444444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en-US" sz="1600" b="1">
                <a:solidFill>
                  <a:srgbClr val="888888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r>
              <a:rPr lang="en-US" altLang="en-US" sz="1600" b="1">
                <a:solidFill>
                  <a:srgbClr val="0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endParaRPr lang="en-US" altLang="en-US" sz="1600" b="1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BCA55-4CE8-4393-91EF-D5B9C267ED94}"/>
              </a:ext>
            </a:extLst>
          </p:cNvPr>
          <p:cNvSpPr txBox="1"/>
          <p:nvPr/>
        </p:nvSpPr>
        <p:spPr>
          <a:xfrm>
            <a:off x="793972" y="3179701"/>
            <a:ext cx="2406428" cy="695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gcc -o def def.c</a:t>
            </a:r>
          </a:p>
          <a:p>
            <a:r>
              <a:rPr 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./def</a:t>
            </a:r>
          </a:p>
          <a:p>
            <a:r>
              <a:rPr 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144B06-E77D-4351-B810-476F621A90C2}"/>
              </a:ext>
            </a:extLst>
          </p:cNvPr>
          <p:cNvSpPr txBox="1"/>
          <p:nvPr/>
        </p:nvSpPr>
        <p:spPr>
          <a:xfrm>
            <a:off x="4410641" y="3179701"/>
            <a:ext cx="351731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gcc -D DEBUG -o def def.c</a:t>
            </a:r>
          </a:p>
          <a:p>
            <a:r>
              <a:rPr 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./def</a:t>
            </a:r>
          </a:p>
          <a:p>
            <a:r>
              <a:rPr 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Debug flag on</a:t>
            </a:r>
          </a:p>
          <a:p>
            <a:r>
              <a:rPr 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6C27DE-1AED-4500-801F-A4ACD98CA14C}"/>
              </a:ext>
            </a:extLst>
          </p:cNvPr>
          <p:cNvCxnSpPr/>
          <p:nvPr/>
        </p:nvCxnSpPr>
        <p:spPr bwMode="auto">
          <a:xfrm flipH="1">
            <a:off x="3048000" y="2782098"/>
            <a:ext cx="152400" cy="3009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18FC1AD-539B-41E3-91F9-1C5D44E903EF}"/>
              </a:ext>
            </a:extLst>
          </p:cNvPr>
          <p:cNvCxnSpPr>
            <a:cxnSpLocks/>
          </p:cNvCxnSpPr>
          <p:nvPr/>
        </p:nvCxnSpPr>
        <p:spPr bwMode="auto">
          <a:xfrm>
            <a:off x="4904581" y="2782098"/>
            <a:ext cx="159241" cy="3009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94449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4389</TotalTime>
  <Words>3855</Words>
  <Application>Microsoft Office PowerPoint</Application>
  <PresentationFormat>On-screen Show (4:3)</PresentationFormat>
  <Paragraphs>839</Paragraphs>
  <Slides>49</Slides>
  <Notes>47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Arial</vt:lpstr>
      <vt:lpstr>Century Gothic</vt:lpstr>
      <vt:lpstr>Consolas</vt:lpstr>
      <vt:lpstr>Courier 10 Pitch</vt:lpstr>
      <vt:lpstr>Courier New</vt:lpstr>
      <vt:lpstr>DejaVu LGC Sans</vt:lpstr>
      <vt:lpstr>DejaVu Sans</vt:lpstr>
      <vt:lpstr>Tahoma</vt:lpstr>
      <vt:lpstr>Times New Roman</vt:lpstr>
      <vt:lpstr>Wingdings</vt:lpstr>
      <vt:lpstr>Office Theme</vt:lpstr>
      <vt:lpstr> Computer System Organization</vt:lpstr>
      <vt:lpstr>Today’s agenda</vt:lpstr>
      <vt:lpstr>A software view</vt:lpstr>
      <vt:lpstr>How it works</vt:lpstr>
      <vt:lpstr>The Compilation system</vt:lpstr>
      <vt:lpstr>Preprocessor</vt:lpstr>
      <vt:lpstr>Preprocessor</vt:lpstr>
      <vt:lpstr>Preprocesser</vt:lpstr>
      <vt:lpstr>Preprocesser</vt:lpstr>
      <vt:lpstr>Preprocesser</vt:lpstr>
      <vt:lpstr>Compiler</vt:lpstr>
      <vt:lpstr>Compiler</vt:lpstr>
      <vt:lpstr>Assembler</vt:lpstr>
      <vt:lpstr>Assembler</vt:lpstr>
      <vt:lpstr>Linker</vt:lpstr>
      <vt:lpstr>Linker (static)</vt:lpstr>
      <vt:lpstr>Benefits of linking</vt:lpstr>
      <vt:lpstr>Summary of compilation process</vt:lpstr>
      <vt:lpstr>Creating and using static libraries</vt:lpstr>
      <vt:lpstr>libc static libraries</vt:lpstr>
      <vt:lpstr>Creating your own static libraries</vt:lpstr>
      <vt:lpstr>Creating your own static libraries</vt:lpstr>
      <vt:lpstr>PowerPoint Presentation</vt:lpstr>
      <vt:lpstr>Problems with static libraries</vt:lpstr>
      <vt:lpstr>Dynamic libraries</vt:lpstr>
      <vt:lpstr>Dynamic libraries</vt:lpstr>
      <vt:lpstr>Dynamic libraries</vt:lpstr>
      <vt:lpstr>Caveat</vt:lpstr>
      <vt:lpstr>The Complete Picture</vt:lpstr>
      <vt:lpstr>The (Actual) Complete Picture</vt:lpstr>
      <vt:lpstr>Program execution</vt:lpstr>
      <vt:lpstr>ELF Object File Format</vt:lpstr>
      <vt:lpstr>ELF Object File Format (cont)‏</vt:lpstr>
      <vt:lpstr>ELF example</vt:lpstr>
      <vt:lpstr>Merging Object Files into an Executable Object File</vt:lpstr>
      <vt:lpstr>Relocation</vt:lpstr>
      <vt:lpstr>PowerPoint Presentation</vt:lpstr>
      <vt:lpstr>PowerPoint Presentation</vt:lpstr>
      <vt:lpstr>PowerPoint Presentation</vt:lpstr>
      <vt:lpstr>PowerPoint Presentation</vt:lpstr>
      <vt:lpstr>Program execution: operating system</vt:lpstr>
      <vt:lpstr>Program execution</vt:lpstr>
      <vt:lpstr>Where are programs loaded in memory?</vt:lpstr>
      <vt:lpstr>Where are programs loaded,  cont’d</vt:lpstr>
      <vt:lpstr>Where are programs loaded,  cont’d</vt:lpstr>
      <vt:lpstr>But, modern linking and loading</vt:lpstr>
      <vt:lpstr>Modern loading of executables…</vt:lpstr>
      <vt:lpstr>Extra</vt:lpstr>
      <vt:lpstr>More on the linking process (ld)‏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Randal E. Bryant and David R. O'Hallaron</dc:creator>
  <cp:lastModifiedBy>user</cp:lastModifiedBy>
  <cp:revision>195</cp:revision>
  <cp:lastPrinted>1601-01-01T00:00:00Z</cp:lastPrinted>
  <dcterms:created xsi:type="dcterms:W3CDTF">1601-01-01T00:00:00Z</dcterms:created>
  <dcterms:modified xsi:type="dcterms:W3CDTF">2018-10-02T16:55:51Z</dcterms:modified>
</cp:coreProperties>
</file>