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sldIdLst>
    <p:sldId id="267" r:id="rId2"/>
    <p:sldId id="269" r:id="rId3"/>
    <p:sldId id="268" r:id="rId4"/>
    <p:sldId id="270" r:id="rId5"/>
    <p:sldId id="314" r:id="rId6"/>
    <p:sldId id="272" r:id="rId7"/>
    <p:sldId id="341" r:id="rId8"/>
    <p:sldId id="273" r:id="rId9"/>
    <p:sldId id="274" r:id="rId10"/>
    <p:sldId id="275" r:id="rId11"/>
    <p:sldId id="315" r:id="rId12"/>
    <p:sldId id="276" r:id="rId13"/>
    <p:sldId id="277" r:id="rId14"/>
    <p:sldId id="278" r:id="rId15"/>
    <p:sldId id="279" r:id="rId16"/>
    <p:sldId id="317" r:id="rId17"/>
    <p:sldId id="316" r:id="rId18"/>
    <p:sldId id="281" r:id="rId19"/>
    <p:sldId id="282" r:id="rId20"/>
    <p:sldId id="297" r:id="rId21"/>
    <p:sldId id="296" r:id="rId22"/>
    <p:sldId id="328" r:id="rId23"/>
    <p:sldId id="330" r:id="rId24"/>
    <p:sldId id="331" r:id="rId25"/>
    <p:sldId id="332" r:id="rId26"/>
    <p:sldId id="306" r:id="rId27"/>
    <p:sldId id="291" r:id="rId28"/>
    <p:sldId id="292" r:id="rId29"/>
    <p:sldId id="293" r:id="rId30"/>
    <p:sldId id="294" r:id="rId31"/>
    <p:sldId id="295" r:id="rId32"/>
    <p:sldId id="325" r:id="rId33"/>
    <p:sldId id="298" r:id="rId34"/>
    <p:sldId id="299" r:id="rId35"/>
    <p:sldId id="333" r:id="rId36"/>
    <p:sldId id="302" r:id="rId37"/>
    <p:sldId id="303" r:id="rId38"/>
    <p:sldId id="304" r:id="rId39"/>
    <p:sldId id="305" r:id="rId40"/>
    <p:sldId id="301" r:id="rId41"/>
    <p:sldId id="307" r:id="rId42"/>
    <p:sldId id="309" r:id="rId43"/>
    <p:sldId id="310" r:id="rId44"/>
    <p:sldId id="312" r:id="rId45"/>
    <p:sldId id="324" r:id="rId46"/>
    <p:sldId id="288" r:id="rId47"/>
    <p:sldId id="334" r:id="rId48"/>
    <p:sldId id="335" r:id="rId49"/>
    <p:sldId id="336" r:id="rId50"/>
    <p:sldId id="337" r:id="rId51"/>
    <p:sldId id="319" r:id="rId52"/>
    <p:sldId id="283" r:id="rId53"/>
  </p:sldIdLst>
  <p:sldSz cx="9144000" cy="6858000" type="screen4x3"/>
  <p:notesSz cx="9144000" cy="6858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58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9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1217613" y="3257550"/>
            <a:ext cx="6686550" cy="3062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87120" tIns="42840" rIns="87120" bIns="428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3856038" y="6532563"/>
            <a:ext cx="1433512" cy="268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4240" tIns="42840" rIns="84240" bIns="4284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solidFill>
                  <a:srgbClr val="000066"/>
                </a:solidFill>
                <a:latin typeface="Century Gothic" pitchFamily="32" charset="0"/>
                <a:ea typeface="DejaVu Sans" charset="0"/>
                <a:cs typeface="DejaVu Sans" charset="0"/>
              </a:rPr>
              <a:t>Page </a:t>
            </a:r>
            <a:fld id="{496F17D9-027A-445F-909B-E3A4C5A0ED95}" type="slidenum">
              <a:rPr lang="en-US" sz="1200">
                <a:solidFill>
                  <a:srgbClr val="000066"/>
                </a:solidFill>
                <a:latin typeface="Century Gothic" pitchFamily="32" charset="0"/>
                <a:ea typeface="DejaVu Sans" charset="0"/>
                <a:cs typeface="DejaVu Sans" charset="0"/>
              </a:rPr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200">
              <a:solidFill>
                <a:srgbClr val="000066"/>
              </a:solidFill>
              <a:latin typeface="Century Gothic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63506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1788" y="520700"/>
            <a:ext cx="3389312" cy="25368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3655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1788" y="520700"/>
            <a:ext cx="3405187" cy="2552700"/>
          </a:xfrm>
          <a:solidFill>
            <a:srgbClr val="FFFFFF"/>
          </a:solidFill>
          <a:ln/>
        </p:spPr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2425" cy="307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http://www.techworm.net/2016/10/programming-language-code-used-develop-facebook-google-windows-apples-os-linux-others.html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63850" y="519113"/>
            <a:ext cx="3417888" cy="2562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110595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/>
        </p:spPr>
      </p:sp>
      <p:sp>
        <p:nvSpPr>
          <p:cNvPr id="118787" name="Text Box 2"/>
          <p:cNvSpPr txBox="1">
            <a:spLocks noChangeArrowheads="1"/>
          </p:cNvSpPr>
          <p:nvPr/>
        </p:nvSpPr>
        <p:spPr bwMode="auto">
          <a:xfrm>
            <a:off x="914400" y="3257550"/>
            <a:ext cx="731520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120835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9888" y="531813"/>
            <a:ext cx="3481387" cy="2611437"/>
          </a:xfrm>
          <a:solidFill>
            <a:srgbClr val="FFFFFF"/>
          </a:solidFill>
          <a:ln/>
        </p:spPr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238250" y="3330575"/>
            <a:ext cx="6815138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122883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2843213" y="520700"/>
            <a:ext cx="3465512" cy="2559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1217613" y="3257550"/>
            <a:ext cx="6707187" cy="308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247650"/>
            <a:ext cx="2201862" cy="6175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54775" cy="6175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65587" cy="5202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220788"/>
            <a:ext cx="4067175" cy="5202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285162" cy="520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694737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Sans" charset="0"/>
          <a:cs typeface="DejaVu Sans" charset="0"/>
        </a:defRPr>
      </a:lvl2pPr>
      <a:lvl3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Sans" charset="0"/>
          <a:cs typeface="DejaVu Sans" charset="0"/>
        </a:defRPr>
      </a:lvl3pPr>
      <a:lvl4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Sans" charset="0"/>
          <a:cs typeface="DejaVu Sans" charset="0"/>
        </a:defRPr>
      </a:lvl4pPr>
      <a:lvl5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 b="1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7000"/>
        </a:lnSpc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 b="1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39187" cy="432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800" b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 and assembly (motivation)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725" y="1444625"/>
            <a:ext cx="5800725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75" y="4124325"/>
            <a:ext cx="5829300" cy="273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0513" y="914400"/>
            <a:ext cx="8285162" cy="5202237"/>
          </a:xfrm>
        </p:spPr>
        <p:txBody>
          <a:bodyPr/>
          <a:lstStyle/>
          <a:p>
            <a:pPr>
              <a:buNone/>
            </a:pPr>
            <a:r>
              <a:rPr lang="en-US" dirty="0"/>
              <a:t>Shellshock</a:t>
            </a:r>
          </a:p>
        </p:txBody>
      </p:sp>
      <p:sp>
        <p:nvSpPr>
          <p:cNvPr id="8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Example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</a:t>
            </a: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27038" y="60960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800" b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9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C Programming Language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63538" eaLnBrk="1" hangingPunct="1">
              <a:spcBef>
                <a:spcPts val="1250"/>
              </a:spcBef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One of many programming languages</a:t>
            </a:r>
          </a:p>
          <a:p>
            <a:pPr marL="385763" indent="-363538" eaLnBrk="1" hangingPunct="1">
              <a:spcBef>
                <a:spcPts val="1250"/>
              </a:spcBef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 is an imperative, procedural programming language</a:t>
            </a:r>
          </a:p>
          <a:p>
            <a:pPr marL="385763" indent="-363538" eaLnBrk="1" hangingPunct="1">
              <a:spcBef>
                <a:spcPts val="1250"/>
              </a:spcBef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Imperative</a:t>
            </a:r>
          </a:p>
          <a:p>
            <a:pPr marL="722313" lvl="1" indent="-230188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Computation consisting of statements that change program state</a:t>
            </a:r>
          </a:p>
          <a:p>
            <a:pPr marL="722313" lvl="1" indent="-230188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Language makes explicit references to state (i.e. variables)</a:t>
            </a:r>
            <a:r>
              <a:rPr lang="ar-SA" sz="1800" dirty="0">
                <a:latin typeface="Arial" charset="0"/>
                <a:cs typeface="Arial" charset="0"/>
              </a:rPr>
              <a:t>‏</a:t>
            </a:r>
            <a:endParaRPr lang="en-US" sz="1800" dirty="0">
              <a:latin typeface="Arial" charset="0"/>
            </a:endParaRPr>
          </a:p>
          <a:p>
            <a:pPr marL="385763" indent="-363538" eaLnBrk="1" hangingPunct="1">
              <a:spcBef>
                <a:spcPts val="563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Procedural</a:t>
            </a:r>
          </a:p>
          <a:p>
            <a:pPr marL="722313" lvl="1" indent="-230188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Computation broken into modular components (“procedures” or “functions”) that can be called from any point</a:t>
            </a:r>
          </a:p>
          <a:p>
            <a:pPr marL="385763" indent="-363538" eaLnBrk="1" hangingPunct="1">
              <a:spcBef>
                <a:spcPts val="1250"/>
              </a:spcBef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Contrast to declarative programming languages</a:t>
            </a:r>
          </a:p>
          <a:p>
            <a:pPr marL="722313" lvl="1" indent="-230188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Describes what something is like, rather than how to </a:t>
            </a:r>
            <a:r>
              <a:rPr lang="en-US" sz="1800">
                <a:latin typeface="Arial" charset="0"/>
              </a:rPr>
              <a:t>create it (e.g. HTML, SQL)</a:t>
            </a:r>
            <a:endParaRPr lang="en-US" sz="1800" dirty="0">
              <a:latin typeface="Arial" charset="0"/>
            </a:endParaRPr>
          </a:p>
          <a:p>
            <a:pPr marL="722313" lvl="1" indent="-230188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Implementation left to </a:t>
            </a:r>
            <a:r>
              <a:rPr lang="en-US" sz="1800">
                <a:latin typeface="Arial" charset="0"/>
              </a:rPr>
              <a:t>other components (e.g. a web browser or database server)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800" b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85000"/>
              </a:lnSpc>
              <a:spcBef>
                <a:spcPts val="11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C Programming Language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63538" eaLnBrk="1" hangingPunct="1">
              <a:lnSpc>
                <a:spcPct val="85000"/>
              </a:lnSpc>
              <a:spcBef>
                <a:spcPts val="11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Simpler than higher-level languages such as C++, C#, Java</a:t>
            </a:r>
          </a:p>
          <a:p>
            <a:pPr marL="722313" lvl="1" indent="-230188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No support for</a:t>
            </a:r>
          </a:p>
          <a:p>
            <a:pPr lvl="2" indent="-234950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600" dirty="0">
                <a:latin typeface="Arial" charset="0"/>
              </a:rPr>
              <a:t>Objects</a:t>
            </a:r>
          </a:p>
          <a:p>
            <a:pPr lvl="2" indent="-234950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600" dirty="0">
                <a:latin typeface="Arial" charset="0"/>
              </a:rPr>
              <a:t>Managed memory (e.g. garbage collection)</a:t>
            </a:r>
          </a:p>
          <a:p>
            <a:pPr lvl="2" indent="-234950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600" dirty="0">
                <a:latin typeface="Arial" charset="0"/>
              </a:rPr>
              <a:t>Array bounds checking</a:t>
            </a:r>
          </a:p>
          <a:p>
            <a:pPr lvl="2" indent="-234950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600" dirty="0">
                <a:latin typeface="Arial" charset="0"/>
              </a:rPr>
              <a:t>Name spaces</a:t>
            </a:r>
          </a:p>
          <a:p>
            <a:pPr marL="722313" lvl="1" indent="-230188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Simple support for</a:t>
            </a:r>
          </a:p>
          <a:p>
            <a:pPr lvl="2" indent="-234950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600" dirty="0">
                <a:latin typeface="Arial" charset="0"/>
              </a:rPr>
              <a:t>Typing</a:t>
            </a:r>
          </a:p>
          <a:p>
            <a:pPr lvl="2" indent="-234950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600" dirty="0">
                <a:latin typeface="Arial" charset="0"/>
              </a:rPr>
              <a:t>Structures</a:t>
            </a:r>
          </a:p>
          <a:p>
            <a:pPr marL="722313" lvl="1" indent="-230188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Basic utility functions supplied by libraries linked in at compile-time or run-time</a:t>
            </a:r>
          </a:p>
          <a:p>
            <a:pPr lvl="2" indent="-234950" eaLnBrk="1" hangingPunct="1">
              <a:lnSpc>
                <a:spcPct val="97000"/>
              </a:lnSpc>
              <a:spcBef>
                <a:spcPts val="17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600" dirty="0" err="1">
                <a:latin typeface="Arial" charset="0"/>
              </a:rPr>
              <a:t>libc</a:t>
            </a:r>
            <a:r>
              <a:rPr lang="en-US" sz="1600" dirty="0">
                <a:latin typeface="Arial" charset="0"/>
              </a:rPr>
              <a:t>, </a:t>
            </a:r>
            <a:r>
              <a:rPr lang="en-US" sz="1600" dirty="0" err="1">
                <a:latin typeface="Arial" charset="0"/>
              </a:rPr>
              <a:t>libpthread</a:t>
            </a:r>
            <a:r>
              <a:rPr lang="en-US" sz="1600" dirty="0">
                <a:latin typeface="Arial" charset="0"/>
              </a:rPr>
              <a:t>, </a:t>
            </a:r>
            <a:r>
              <a:rPr lang="en-US" sz="1600" dirty="0" err="1">
                <a:latin typeface="Arial" charset="0"/>
              </a:rPr>
              <a:t>libm</a:t>
            </a:r>
            <a:endParaRPr lang="en-US" sz="1600" dirty="0">
              <a:latin typeface="Arial" charset="0"/>
            </a:endParaRPr>
          </a:p>
          <a:p>
            <a:pPr marL="722313" lvl="1" indent="-230188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Low-level, direct access to machine memory (pointers)</a:t>
            </a:r>
            <a:r>
              <a:rPr lang="ar-SA" sz="1800" dirty="0">
                <a:latin typeface="Arial" charset="0"/>
                <a:cs typeface="Arial" charset="0"/>
              </a:rPr>
              <a:t>‏</a:t>
            </a:r>
            <a:endParaRPr lang="en-US" sz="1800" dirty="0">
              <a:latin typeface="Arial" charset="0"/>
            </a:endParaRPr>
          </a:p>
          <a:p>
            <a:pPr marL="722313" lvl="1" indent="-230188" eaLnBrk="1" hangingPunct="1">
              <a:lnSpc>
                <a:spcPct val="90000"/>
              </a:lnSpc>
              <a:spcBef>
                <a:spcPts val="500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Easier to write bugs, harder to write safe programs, typically faster</a:t>
            </a:r>
          </a:p>
          <a:p>
            <a:pPr marL="385763" indent="-363538" eaLnBrk="1" hangingPunct="1">
              <a:lnSpc>
                <a:spcPct val="85000"/>
              </a:lnSpc>
              <a:spcBef>
                <a:spcPts val="11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Language features updated with ANSI-C standard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18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63538" eaLnBrk="1" hangingPunct="1"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Compilation down to machine code as in C++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Compiled, assembled, linked via </a:t>
            </a:r>
            <a:r>
              <a:rPr lang="en-US" dirty="0" err="1">
                <a:latin typeface="Arial" charset="0"/>
              </a:rPr>
              <a:t>gcc</a:t>
            </a:r>
            <a:endParaRPr lang="en-US" dirty="0">
              <a:latin typeface="Arial" charset="0"/>
            </a:endParaRPr>
          </a:p>
          <a:p>
            <a:pPr marL="385763" indent="-363538" eaLnBrk="1" hangingPunct="1"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Compared to interpreted languages…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Python/JavaScript</a:t>
            </a:r>
          </a:p>
          <a:p>
            <a:pPr lvl="2" indent="-234950" eaLnBrk="1" hangingPunct="1"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Commands executed by run-time interpreter</a:t>
            </a:r>
          </a:p>
          <a:p>
            <a:pPr lvl="2" indent="-234950" eaLnBrk="1" hangingPunct="1"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Interpreter runs natively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Java</a:t>
            </a:r>
          </a:p>
          <a:p>
            <a:pPr lvl="2" indent="-234950" eaLnBrk="1" hangingPunct="1"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Compilation to virtual machine “byte code”</a:t>
            </a:r>
          </a:p>
          <a:p>
            <a:pPr lvl="2" indent="-234950" eaLnBrk="1" hangingPunct="1"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Byte code interpreted by virtual machine software </a:t>
            </a:r>
          </a:p>
          <a:p>
            <a:pPr lvl="2" indent="-234950" eaLnBrk="1" hangingPunct="1"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Virtual machine runs natively </a:t>
            </a:r>
          </a:p>
          <a:p>
            <a:endParaRPr lang="en-US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The C Programming Language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1800" b="1" dirty="0">
              <a:solidFill>
                <a:srgbClr val="000099"/>
              </a:solidFill>
              <a:latin typeface="Courier New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63538" eaLnBrk="1" hangingPunct="1">
              <a:lnSpc>
                <a:spcPct val="85000"/>
              </a:lnSpc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Named using letters, numbers, some special characters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By convention, not all capitals</a:t>
            </a:r>
          </a:p>
          <a:p>
            <a:pPr marL="385763" indent="-363538" eaLnBrk="1" hangingPunct="1">
              <a:lnSpc>
                <a:spcPct val="85000"/>
              </a:lnSpc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Must be declared before use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C is statically typed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Contrast to typical dynamically typed scripting languages (Python, PHP, JavaScript)</a:t>
            </a:r>
          </a:p>
          <a:p>
            <a:pPr marL="385763" indent="-363538" eaLnBrk="1" hangingPunct="1">
              <a:spcBef>
                <a:spcPts val="6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Variable declaration format 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&lt;type&gt; 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variable_name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&gt;;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Optional initialization using assignment operator (=) </a:t>
            </a:r>
          </a:p>
          <a:p>
            <a:pPr marL="385763" indent="-363538"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 statements end with ‘;’</a:t>
            </a:r>
          </a:p>
          <a:p>
            <a:pPr marL="385763" indent="-363538"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Examples</a:t>
            </a:r>
          </a:p>
          <a:p>
            <a:pPr marL="385763" indent="-363538" eaLnBrk="1" hangingPunct="1">
              <a:lnSpc>
                <a:spcPct val="107000"/>
              </a:lnSpc>
              <a:spcBef>
                <a:spcPts val="2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solidFill>
                  <a:srgbClr val="000099"/>
                </a:solidFill>
                <a:latin typeface="Courier New" pitchFamily="49" charset="0"/>
              </a:rPr>
              <a:t>	</a:t>
            </a:r>
            <a:r>
              <a:rPr lang="en-US" sz="1800" dirty="0" err="1">
                <a:solidFill>
                  <a:srgbClr val="000099"/>
                </a:solidFill>
                <a:latin typeface="Courier New" pitchFamily="49" charset="0"/>
              </a:rPr>
              <a:t>int</a:t>
            </a:r>
            <a:r>
              <a:rPr lang="en-US" sz="1800" dirty="0">
                <a:solidFill>
                  <a:srgbClr val="000099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Courier New" pitchFamily="49" charset="0"/>
              </a:rPr>
              <a:t>foo</a:t>
            </a:r>
            <a:r>
              <a:rPr lang="en-US" sz="1800" dirty="0">
                <a:solidFill>
                  <a:srgbClr val="000099"/>
                </a:solidFill>
                <a:latin typeface="Courier New" pitchFamily="49" charset="0"/>
              </a:rPr>
              <a:t> = 34;</a:t>
            </a:r>
          </a:p>
          <a:p>
            <a:pPr marL="385763" indent="-363538" eaLnBrk="1" hangingPunct="1">
              <a:lnSpc>
                <a:spcPct val="107000"/>
              </a:lnSpc>
              <a:spcBef>
                <a:spcPts val="2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solidFill>
                  <a:srgbClr val="000099"/>
                </a:solidFill>
                <a:latin typeface="Courier New" pitchFamily="49" charset="0"/>
              </a:rPr>
              <a:t>	float ff = 34.99;</a:t>
            </a:r>
          </a:p>
          <a:p>
            <a:pPr marL="385763" indent="-363538"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1800" dirty="0">
              <a:solidFill>
                <a:srgbClr val="000099"/>
              </a:solidFill>
              <a:latin typeface="Courier New" pitchFamily="49" charset="0"/>
            </a:endParaRPr>
          </a:p>
          <a:p>
            <a:endParaRPr lang="en-US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C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Integer data </a:t>
            </a:r>
            <a:r>
              <a:rPr lang="en-US" dirty="0">
                <a:latin typeface="Arial" charset="0"/>
              </a:rPr>
              <a:t>t</a:t>
            </a: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ypes and sizes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63538" eaLnBrk="1" hangingPunct="1">
              <a:lnSpc>
                <a:spcPct val="85000"/>
              </a:lnSpc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single byte integer 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8-bit character, hence the name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Strings implemented as arrays of char and referenced via a pointer to the first char of the array</a:t>
            </a:r>
          </a:p>
          <a:p>
            <a:pPr marL="385763" indent="-363538" eaLnBrk="1" hangingPunct="1">
              <a:lnSpc>
                <a:spcPct val="85000"/>
              </a:lnSpc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short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short integer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16-bit (2 bytes) not used much</a:t>
            </a:r>
          </a:p>
          <a:p>
            <a:pPr marL="385763" indent="-363538" eaLnBrk="1" hangingPunct="1">
              <a:lnSpc>
                <a:spcPct val="85000"/>
              </a:lnSpc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integer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32-bit (4 bytes) used in IA32</a:t>
            </a:r>
          </a:p>
          <a:p>
            <a:pPr marL="385763" indent="-363538" eaLnBrk="1" hangingPunct="1">
              <a:lnSpc>
                <a:spcPct val="85000"/>
              </a:lnSpc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long integer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64-bit (8 bytes) in x64 (x86-64)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63538" eaLnBrk="1" hangingPunct="1">
              <a:lnSpc>
                <a:spcPct val="85000"/>
              </a:lnSpc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single precision floating point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32-bit (4 bytes)</a:t>
            </a:r>
          </a:p>
          <a:p>
            <a:pPr marL="385763" indent="-363538" eaLnBrk="1" hangingPunct="1">
              <a:lnSpc>
                <a:spcPct val="85000"/>
              </a:lnSpc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double precision floating point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64 bit (8 bytes)</a:t>
            </a:r>
          </a:p>
          <a:p>
            <a:endParaRPr lang="en-US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Floating point types and sizes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Data Type Ranges for x86-64</a:t>
            </a:r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Type		Size	Range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char		1	-128 to 127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short		2	-32,768 to 32,767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	4	-2,147,483,648 to 2,147,483,647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long		8	-2</a:t>
            </a:r>
            <a:r>
              <a:rPr lang="en-US" sz="2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63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to 2</a:t>
            </a:r>
            <a:r>
              <a:rPr lang="en-US" sz="2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63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			(-9,223,372,036,854,775,808 to …)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float		4	3.4E+/-38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double	8	1.7E+/-308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	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Integer literals (constants)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Decimal constants directly expressed 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1234, 512</a:t>
            </a:r>
            <a:r>
              <a:rPr lang="en-US" dirty="0">
                <a:latin typeface="Arial" charset="0"/>
              </a:rPr>
              <a:t>)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Hexadecimal constants preceded </a:t>
            </a:r>
            <a:r>
              <a:rPr lang="en-US">
                <a:latin typeface="Arial" charset="0"/>
              </a:rPr>
              <a:t>by '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>
                <a:latin typeface="Arial" charset="0"/>
              </a:rPr>
              <a:t>'  </a:t>
            </a:r>
            <a:r>
              <a:rPr lang="en-US" dirty="0">
                <a:latin typeface="Arial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0xFE , 0xab78</a:t>
            </a:r>
            <a:r>
              <a:rPr lang="en-US" dirty="0">
                <a:latin typeface="Arial" charset="0"/>
              </a:rPr>
              <a:t>) </a:t>
            </a:r>
          </a:p>
          <a:p>
            <a:pPr marL="385763" indent="-363538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Character constants</a:t>
            </a:r>
            <a:endParaRPr lang="en-US" dirty="0">
              <a:latin typeface="Arial" charset="0"/>
            </a:endParaRP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Single quotes to denote </a:t>
            </a:r>
            <a:r>
              <a:rPr lang="en-US">
                <a:latin typeface="Arial" charset="0"/>
              </a:rPr>
              <a:t>(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)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Corresponds to ASCII numeric value of </a:t>
            </a:r>
            <a:r>
              <a:rPr lang="en-US">
                <a:latin typeface="Arial" charset="0"/>
              </a:rPr>
              <a:t>character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85763" indent="-363538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String Literals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Double quotes to </a:t>
            </a:r>
            <a:r>
              <a:rPr lang="en-US">
                <a:latin typeface="Arial" charset="0"/>
              </a:rPr>
              <a:t>denote ("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am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 string</a:t>
            </a:r>
            <a:r>
              <a:rPr lang="en-US">
                <a:latin typeface="Arial" charset="0"/>
              </a:rPr>
              <a:t>")</a:t>
            </a:r>
            <a:endParaRPr lang="en-US" dirty="0">
              <a:latin typeface="Arial" charset="0"/>
            </a:endParaRP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n-US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is the empty string 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Constants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63538" eaLnBrk="1" hangingPunct="1"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Compared to other high-level languages</a:t>
            </a:r>
          </a:p>
          <a:p>
            <a:pPr marL="719138" lvl="1" indent="-228600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/>
            </a:pPr>
            <a:r>
              <a:rPr lang="en-US" dirty="0">
                <a:latin typeface="Arial" charset="0"/>
              </a:rPr>
              <a:t>Maps almost directly into hardware instructions making code potentially more efficient</a:t>
            </a:r>
            <a:endParaRPr lang="en-US" sz="1800" dirty="0">
              <a:latin typeface="Arial" charset="0"/>
            </a:endParaRPr>
          </a:p>
          <a:p>
            <a:pPr lvl="2" indent="-234950" eaLnBrk="1" hangingPunct="1">
              <a:spcBef>
                <a:spcPts val="200"/>
              </a:spcBef>
              <a:buClr>
                <a:srgbClr val="005400"/>
              </a:buClr>
              <a:buFont typeface="Wingdings" charset="2"/>
              <a:buChar char=""/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/>
            </a:pPr>
            <a:r>
              <a:rPr lang="en-US" sz="1800" dirty="0">
                <a:latin typeface="Arial" charset="0"/>
              </a:rPr>
              <a:t>Provides minimal set of abstractions compared to other HLLs</a:t>
            </a:r>
          </a:p>
          <a:p>
            <a:pPr lvl="2" indent="-234950" eaLnBrk="1" hangingPunct="1">
              <a:spcBef>
                <a:spcPts val="200"/>
              </a:spcBef>
              <a:buClr>
                <a:srgbClr val="005400"/>
              </a:buClr>
              <a:buFont typeface="Wingdings" charset="2"/>
              <a:buChar char=""/>
              <a:tabLst>
                <a:tab pos="382588" algn="l"/>
                <a:tab pos="839788" algn="l"/>
                <a:tab pos="1296988" algn="l"/>
                <a:tab pos="1754188" algn="l"/>
                <a:tab pos="2211388" algn="l"/>
                <a:tab pos="2668588" algn="l"/>
                <a:tab pos="3125788" algn="l"/>
                <a:tab pos="3582988" algn="l"/>
                <a:tab pos="4040188" algn="l"/>
                <a:tab pos="4497388" algn="l"/>
                <a:tab pos="4954588" algn="l"/>
                <a:tab pos="5411788" algn="l"/>
                <a:tab pos="5868988" algn="l"/>
                <a:tab pos="6326188" algn="l"/>
                <a:tab pos="6783388" algn="l"/>
                <a:tab pos="7240588" algn="l"/>
                <a:tab pos="7697788" algn="l"/>
                <a:tab pos="8154988" algn="l"/>
                <a:tab pos="8612188" algn="l"/>
                <a:tab pos="9069388" algn="l"/>
                <a:tab pos="9526588" algn="l"/>
              </a:tabLst>
              <a:defRPr/>
            </a:pPr>
            <a:r>
              <a:rPr lang="en-US" sz="1800" dirty="0">
                <a:latin typeface="Arial" charset="0"/>
              </a:rPr>
              <a:t>HLLs often make programming simpler at the expense of efficiency</a:t>
            </a:r>
          </a:p>
          <a:p>
            <a:pPr marL="385763" indent="-363538" eaLnBrk="1" hangingPunct="1"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85763" indent="-363538" eaLnBrk="1" hangingPunct="1"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Compared to assembly programming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Abstracts out hardware (i.e. registers, memory addresses) to make code portable and easier to write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Provides variables, functions, arrays, complex arithmetic and </a:t>
            </a:r>
            <a:r>
              <a:rPr lang="en-US" dirty="0" err="1">
                <a:latin typeface="Arial" charset="0"/>
              </a:rPr>
              <a:t>boolean</a:t>
            </a:r>
            <a:r>
              <a:rPr lang="en-US" dirty="0">
                <a:latin typeface="Arial" charset="0"/>
              </a:rPr>
              <a:t> expressions</a:t>
            </a:r>
          </a:p>
          <a:p>
            <a:pPr marL="385763" indent="-363538" eaLnBrk="1" hangingPunct="1"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800" b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Why C?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19088" eaLnBrk="1" hangingPunct="1">
              <a:lnSpc>
                <a:spcPct val="90000"/>
              </a:lnSpc>
              <a:spcBef>
                <a:spcPts val="1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char</a:t>
            </a: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foo</a:t>
            </a: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[80];</a:t>
            </a:r>
          </a:p>
          <a:p>
            <a:pPr marL="719138" lvl="1" indent="-261938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An array of 80 characters (stored contiguously in memory)</a:t>
            </a:r>
          </a:p>
          <a:p>
            <a:pPr marL="719138" lvl="1" indent="-261938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dirty="0" err="1">
                <a:solidFill>
                  <a:srgbClr val="000066"/>
                </a:solidFill>
                <a:latin typeface="Courier New" pitchFamily="49" charset="0"/>
              </a:rPr>
              <a:t>sizeof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66"/>
                </a:solidFill>
                <a:latin typeface="Courier New" pitchFamily="49" charset="0"/>
              </a:rPr>
              <a:t>foo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)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= 80 × </a:t>
            </a:r>
            <a:r>
              <a:rPr lang="en-US" sz="2000" dirty="0" err="1">
                <a:solidFill>
                  <a:srgbClr val="000066"/>
                </a:solidFill>
                <a:latin typeface="Courier New" pitchFamily="49" charset="0"/>
              </a:rPr>
              <a:t>sizeof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(char)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= 80 × 1 = 80 bytes</a:t>
            </a:r>
          </a:p>
          <a:p>
            <a:pPr marL="341313" indent="-319088" eaLnBrk="1" hangingPunct="1">
              <a:lnSpc>
                <a:spcPct val="90000"/>
              </a:lnSpc>
              <a:spcBef>
                <a:spcPts val="1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bar[40];</a:t>
            </a:r>
          </a:p>
          <a:p>
            <a:pPr marL="719138" lvl="1" indent="-261938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An array of 40 integers (stored contiguously in memory)</a:t>
            </a:r>
          </a:p>
          <a:p>
            <a:pPr marL="719138" lvl="1" indent="-261938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dirty="0" err="1">
                <a:solidFill>
                  <a:srgbClr val="000066"/>
                </a:solidFill>
                <a:latin typeface="Courier New" pitchFamily="49" charset="0"/>
              </a:rPr>
              <a:t>sizeof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(bar)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= 40 × </a:t>
            </a:r>
            <a:r>
              <a:rPr lang="en-US" sz="2000" dirty="0" err="1">
                <a:solidFill>
                  <a:srgbClr val="000066"/>
                </a:solidFill>
                <a:latin typeface="Courier New" pitchFamily="49" charset="0"/>
              </a:rPr>
              <a:t>sizeof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66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)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= 40 × 4 = 160 bytes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Arrays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Structures</a:t>
            </a:r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19088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Aggregate and organize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related data of arbitrary types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180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typedef unsigned long time_t;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typedef unsigned long suseconds_t;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18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struct</a:t>
            </a:r>
            <a:r>
              <a:rPr lang="en-US" sz="1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timeval {</a:t>
            </a:r>
            <a:endParaRPr lang="en-US" sz="18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</a:t>
            </a:r>
            <a:r>
              <a:rPr lang="en-US" sz="1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time_t       </a:t>
            </a:r>
            <a:r>
              <a:rPr lang="en-US" sz="1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tv_sec;</a:t>
            </a:r>
            <a:endParaRPr lang="en-US" sz="18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</a:t>
            </a:r>
            <a:r>
              <a:rPr lang="en-US" sz="1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suseconds_t</a:t>
            </a:r>
            <a:r>
              <a:rPr lang="en-US" sz="1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tv_usec;</a:t>
            </a:r>
            <a:endParaRPr lang="en-US" sz="18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}; </a:t>
            </a:r>
            <a:r>
              <a:rPr lang="en-US" sz="18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/* &lt;== DO NOT FORGET the semicolon */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1800" dirty="0">
              <a:solidFill>
                <a:srgbClr val="99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1800" dirty="0">
              <a:solidFill>
                <a:srgbClr val="99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struct</a:t>
            </a:r>
            <a:r>
              <a:rPr lang="en-US" sz="1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timeval curtime;</a:t>
            </a:r>
            <a:endParaRPr lang="en-US" sz="18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curtime.tv_sec = 100;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curtime.tv_usec = 0;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C operators</a:t>
            </a:r>
          </a:p>
        </p:txBody>
      </p:sp>
      <p:sp>
        <p:nvSpPr>
          <p:cNvPr id="8" name="Text 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Logical relation operators (return 0 or 1)</a:t>
            </a:r>
          </a:p>
          <a:p>
            <a:pPr marL="722313" lvl="1" indent="-230188" eaLnBrk="1" hangingPunct="1">
              <a:spcBef>
                <a:spcPts val="625"/>
              </a:spcBef>
              <a:buClr>
                <a:srgbClr val="660033"/>
              </a:buClr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b="1">
                <a:solidFill>
                  <a:srgbClr val="000099"/>
                </a:solidFill>
                <a:latin typeface="Courier New" pitchFamily="49" charset="0"/>
              </a:rPr>
              <a:t>&lt;  &gt;  &lt;=  &gt;=  ==  !=  &amp;&amp;  ||  </a:t>
            </a: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!</a:t>
            </a:r>
          </a:p>
          <a:p>
            <a:pPr marL="385763" indent="-363538" eaLnBrk="1" hangingPunct="1">
              <a:spcBef>
                <a:spcPts val="6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Bit-wise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boolean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operators</a:t>
            </a:r>
          </a:p>
          <a:p>
            <a:pPr marL="722313" lvl="1" indent="-230188" eaLnBrk="1" hangingPunct="1">
              <a:buClr>
                <a:srgbClr val="660033"/>
              </a:buClr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>
                <a:solidFill>
                  <a:srgbClr val="000099"/>
                </a:solidFill>
                <a:latin typeface="Courier New" pitchFamily="49" charset="0"/>
              </a:rPr>
              <a:t>&amp;  |  ~   </a:t>
            </a:r>
            <a:r>
              <a:rPr lang="en-US" dirty="0">
                <a:solidFill>
                  <a:srgbClr val="000099"/>
                </a:solidFill>
                <a:latin typeface="Courier New" pitchFamily="49" charset="0"/>
              </a:rPr>
              <a:t>^</a:t>
            </a:r>
          </a:p>
          <a:p>
            <a:pPr marL="385763" indent="-363538" eaLnBrk="1" hangingPunct="1"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Arithmetic operators</a:t>
            </a:r>
          </a:p>
          <a:p>
            <a:pPr marL="722313" lvl="1" indent="-230188" eaLnBrk="1" hangingPunct="1">
              <a:buClr>
                <a:srgbClr val="660033"/>
              </a:buClr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+  -   *  /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dirty="0">
                <a:latin typeface="Arial" charset="0"/>
              </a:rPr>
              <a:t>(modulus)</a:t>
            </a:r>
          </a:p>
          <a:p>
            <a:pPr marL="727075" lvl="1" indent="-230188" eaLnBrk="1" hangingPunct="1"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solidFill>
                  <a:srgbClr val="000099"/>
                </a:solidFill>
                <a:latin typeface="Courier New" pitchFamily="49" charset="0"/>
              </a:rPr>
              <a:t>		</a:t>
            </a:r>
            <a:r>
              <a:rPr lang="en-US" sz="1800" dirty="0" err="1">
                <a:solidFill>
                  <a:srgbClr val="000099"/>
                </a:solidFill>
                <a:latin typeface="Courier New" pitchFamily="49" charset="0"/>
              </a:rPr>
              <a:t>int</a:t>
            </a:r>
            <a:r>
              <a:rPr lang="en-US" sz="1800" dirty="0">
                <a:solidFill>
                  <a:srgbClr val="000099"/>
                </a:solidFill>
                <a:latin typeface="Courier New" pitchFamily="49" charset="0"/>
              </a:rPr>
              <a:t> foo = 30;</a:t>
            </a:r>
          </a:p>
          <a:p>
            <a:pPr marL="727075" lvl="1" indent="-230188" eaLnBrk="1" hangingPunct="1"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solidFill>
                  <a:srgbClr val="000099"/>
                </a:solidFill>
                <a:latin typeface="Courier New" pitchFamily="49" charset="0"/>
              </a:rPr>
              <a:t>		</a:t>
            </a:r>
            <a:r>
              <a:rPr lang="en-US" sz="1800" dirty="0" err="1">
                <a:solidFill>
                  <a:srgbClr val="000099"/>
                </a:solidFill>
                <a:latin typeface="Courier New" pitchFamily="49" charset="0"/>
              </a:rPr>
              <a:t>int</a:t>
            </a:r>
            <a:r>
              <a:rPr lang="en-US" sz="1800" dirty="0">
                <a:solidFill>
                  <a:srgbClr val="000099"/>
                </a:solidFill>
                <a:latin typeface="Courier New" pitchFamily="49" charset="0"/>
              </a:rPr>
              <a:t> bar = 20;</a:t>
            </a:r>
          </a:p>
          <a:p>
            <a:pPr marL="727075" lvl="1" indent="-230188" eaLnBrk="1" hangingPunct="1"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solidFill>
                  <a:srgbClr val="000099"/>
                </a:solidFill>
                <a:latin typeface="Courier New" pitchFamily="49" charset="0"/>
              </a:rPr>
              <a:t>		</a:t>
            </a:r>
            <a:r>
              <a:rPr lang="en-US" sz="1800" dirty="0" err="1">
                <a:solidFill>
                  <a:srgbClr val="000099"/>
                </a:solidFill>
                <a:latin typeface="Courier New" pitchFamily="49" charset="0"/>
              </a:rPr>
              <a:t>foo</a:t>
            </a:r>
            <a:r>
              <a:rPr lang="en-US" sz="1800" dirty="0">
                <a:solidFill>
                  <a:srgbClr val="000099"/>
                </a:solidFill>
                <a:latin typeface="Courier New" pitchFamily="49" charset="0"/>
              </a:rPr>
              <a:t> = foo + bar;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Equivalent  shortened form</a:t>
            </a:r>
          </a:p>
          <a:p>
            <a:pPr marL="727075" lvl="1" indent="-230188" eaLnBrk="1" hangingPunct="1"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solidFill>
                  <a:srgbClr val="000099"/>
                </a:solidFill>
                <a:latin typeface="Courier New" pitchFamily="49" charset="0"/>
              </a:rPr>
              <a:t>		</a:t>
            </a:r>
            <a:r>
              <a:rPr lang="en-US" sz="1800" dirty="0" err="1">
                <a:solidFill>
                  <a:srgbClr val="000099"/>
                </a:solidFill>
                <a:latin typeface="Courier New" pitchFamily="49" charset="0"/>
              </a:rPr>
              <a:t>foo</a:t>
            </a:r>
            <a:r>
              <a:rPr lang="en-US" sz="1800" dirty="0">
                <a:solidFill>
                  <a:srgbClr val="000099"/>
                </a:solidFill>
                <a:latin typeface="Courier New" pitchFamily="49" charset="0"/>
              </a:rPr>
              <a:t> += bar;</a:t>
            </a:r>
          </a:p>
          <a:p>
            <a:pPr marL="492125" lvl="1" indent="0" eaLnBrk="1" hangingPunct="1">
              <a:spcBef>
                <a:spcPts val="625"/>
              </a:spcBef>
              <a:buClr>
                <a:srgbClr val="660033"/>
              </a:buClr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dirty="0">
              <a:solidFill>
                <a:srgbClr val="000099"/>
              </a:solidFill>
              <a:latin typeface="Courier New" pitchFamily="49" charset="0"/>
            </a:endParaRPr>
          </a:p>
          <a:p>
            <a:pPr marL="492125" lvl="1" indent="0" eaLnBrk="1" hangingPunct="1">
              <a:spcBef>
                <a:spcPts val="625"/>
              </a:spcBef>
              <a:buClr>
                <a:srgbClr val="660033"/>
              </a:buClr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b="1" dirty="0">
              <a:solidFill>
                <a:srgbClr val="000099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21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Comes in prefix and postfix flavors</a:t>
            </a:r>
          </a:p>
          <a:p>
            <a:pPr marL="722313" lvl="1" indent="-230188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b="1" err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  </a:t>
            </a: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sz="2000" b="1" dirty="0" err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000" b="1" dirty="0">
              <a:solidFill>
                <a:srgbClr val="00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22313" lvl="1" indent="-230188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b="1" err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 </a:t>
            </a: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000" b="1" dirty="0" err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000" b="1" dirty="0">
              <a:solidFill>
                <a:srgbClr val="00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5763" indent="-363538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Makes a difference in evaluating complex statements</a:t>
            </a:r>
          </a:p>
          <a:p>
            <a:pPr marL="722313" lvl="1" indent="-230188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A major source of bugs</a:t>
            </a:r>
          </a:p>
          <a:p>
            <a:pPr marL="722313" lvl="1" indent="-230188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Prefix: increment happens before evaluation</a:t>
            </a:r>
          </a:p>
          <a:p>
            <a:pPr marL="722313" lvl="1" indent="-230188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Postfix: increment happens after evaluation</a:t>
            </a:r>
          </a:p>
          <a:p>
            <a:pPr marL="385763" indent="-363538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When the actual increment/decrement occurs is important to know about</a:t>
            </a:r>
          </a:p>
          <a:p>
            <a:pPr marL="722313" lvl="1" indent="-230188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What are the values of these expressions for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i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= 3 ?</a:t>
            </a:r>
          </a:p>
          <a:p>
            <a:pPr marL="722313" lvl="1" indent="-230188" eaLnBrk="1" hangingPunct="1">
              <a:buClr>
                <a:srgbClr val="660033"/>
              </a:buClr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b="1" dirty="0" err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++*2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marL="722313" lvl="1" indent="-230188" eaLnBrk="1" hangingPunct="1">
              <a:spcBef>
                <a:spcPts val="625"/>
              </a:spcBef>
              <a:buClr>
                <a:srgbClr val="660033"/>
              </a:buClr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++</a:t>
            </a:r>
            <a:r>
              <a:rPr lang="en-US" sz="2000" b="1" dirty="0" err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Increment and Decrement</a:t>
            </a:r>
          </a:p>
        </p:txBody>
      </p:sp>
    </p:spTree>
    <p:extLst>
      <p:ext uri="{BB962C8B-B14F-4D97-AF65-F5344CB8AC3E}">
        <p14:creationId xmlns:p14="http://schemas.microsoft.com/office/powerpoint/2010/main" val="409827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Conditional execution</a:t>
            </a:r>
          </a:p>
          <a:p>
            <a:pPr marL="385763" indent="-363538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</a:t>
            </a: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xpression delineated by ( )</a:t>
            </a:r>
          </a:p>
          <a:p>
            <a:pPr marL="492125" lvl="1" indent="0" eaLnBrk="1" hangingPunct="1">
              <a:buClr>
                <a:srgbClr val="660033"/>
              </a:buClr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if (x == 4)</a:t>
            </a:r>
            <a:r>
              <a:rPr lang="ar-SA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‏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	y = 3;		/* sets y to 3 if x is 4 */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85763" indent="-363538" eaLnBrk="1" hangingPunct="1"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Code blocks delineated by curly braces { }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For blocks consisting of more than one C statement</a:t>
            </a:r>
          </a:p>
          <a:p>
            <a:pPr marL="1365250" lvl="3" indent="0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CC"/>
                </a:solidFill>
                <a:latin typeface="Courier New" pitchFamily="49" charset="0"/>
              </a:rPr>
              <a:t>if 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( ) { } </a:t>
            </a:r>
            <a:r>
              <a:rPr lang="en-US" sz="2000" dirty="0">
                <a:solidFill>
                  <a:srgbClr val="0033CC"/>
                </a:solidFill>
                <a:latin typeface="Courier New" pitchFamily="49" charset="0"/>
              </a:rPr>
              <a:t>else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 { }</a:t>
            </a:r>
          </a:p>
          <a:p>
            <a:pPr marL="1365250" lvl="3" indent="0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0066"/>
              </a:solidFill>
              <a:latin typeface="Courier New" pitchFamily="49" charset="0"/>
            </a:endParaRPr>
          </a:p>
          <a:p>
            <a:pPr marL="1365250" lvl="3" indent="0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CC"/>
                </a:solidFill>
                <a:latin typeface="Courier New" pitchFamily="49" charset="0"/>
              </a:rPr>
              <a:t>while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 ( ) { }</a:t>
            </a:r>
          </a:p>
          <a:p>
            <a:pPr marL="1365250" lvl="3" indent="0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0066"/>
              </a:solidFill>
              <a:latin typeface="Courier New" pitchFamily="49" charset="0"/>
            </a:endParaRPr>
          </a:p>
          <a:p>
            <a:pPr marL="1365250" lvl="3" indent="0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CC"/>
                </a:solidFill>
                <a:latin typeface="Courier New" pitchFamily="49" charset="0"/>
              </a:rPr>
              <a:t>do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 { } </a:t>
            </a:r>
            <a:r>
              <a:rPr lang="en-US" sz="2000" dirty="0">
                <a:solidFill>
                  <a:srgbClr val="0033CC"/>
                </a:solidFill>
                <a:latin typeface="Courier New" pitchFamily="49" charset="0"/>
              </a:rPr>
              <a:t>while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 ( );</a:t>
            </a:r>
          </a:p>
          <a:p>
            <a:pPr marL="1365250" lvl="3" indent="0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0066"/>
              </a:solidFill>
              <a:latin typeface="Courier New" pitchFamily="49" charset="0"/>
            </a:endParaRPr>
          </a:p>
          <a:p>
            <a:pPr marL="1365250" lvl="3" indent="0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CC"/>
                </a:solidFill>
                <a:latin typeface="Courier New" pitchFamily="49" charset="0"/>
              </a:rPr>
              <a:t>for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66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=1; </a:t>
            </a:r>
            <a:r>
              <a:rPr lang="en-US" sz="2000" dirty="0" err="1">
                <a:solidFill>
                  <a:srgbClr val="000066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 &lt;= 100; </a:t>
            </a:r>
            <a:r>
              <a:rPr lang="en-US" sz="2000" dirty="0" err="1">
                <a:solidFill>
                  <a:srgbClr val="000066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++) { }</a:t>
            </a:r>
          </a:p>
          <a:p>
            <a:pPr marL="1365250" lvl="3" indent="0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0066"/>
              </a:solidFill>
              <a:latin typeface="Courier New" pitchFamily="49" charset="0"/>
            </a:endParaRPr>
          </a:p>
          <a:p>
            <a:pPr marL="1365250" lvl="3" indent="0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CC"/>
                </a:solidFill>
                <a:latin typeface="Courier New" pitchFamily="49" charset="0"/>
              </a:rPr>
              <a:t>switch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 ( ) {</a:t>
            </a:r>
            <a:r>
              <a:rPr lang="en-US" sz="2000" dirty="0">
                <a:solidFill>
                  <a:srgbClr val="0033CC"/>
                </a:solidFill>
                <a:latin typeface="Courier New" pitchFamily="49" charset="0"/>
              </a:rPr>
              <a:t>case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</a:rPr>
              <a:t> 1: … }</a:t>
            </a:r>
          </a:p>
          <a:p>
            <a:pPr marL="1365250" lvl="3" indent="0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FFFFFF"/>
              </a:solidFill>
              <a:latin typeface="Courier New" pitchFamily="49" charset="0"/>
            </a:endParaRPr>
          </a:p>
          <a:p>
            <a:pPr marL="727075" lvl="1" indent="-230188" eaLnBrk="1" hangingPunct="1">
              <a:spcBef>
                <a:spcPts val="6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9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C control flow</a:t>
            </a:r>
          </a:p>
        </p:txBody>
      </p:sp>
    </p:spTree>
    <p:extLst>
      <p:ext uri="{BB962C8B-B14F-4D97-AF65-F5344CB8AC3E}">
        <p14:creationId xmlns:p14="http://schemas.microsoft.com/office/powerpoint/2010/main" val="3382277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Keywords and their semantics</a:t>
            </a:r>
          </a:p>
          <a:p>
            <a:pPr marL="722313" lvl="1" indent="-230188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CC"/>
                </a:solidFill>
                <a:latin typeface="Courier New" pitchFamily="49" charset="0"/>
              </a:rPr>
              <a:t>continue;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control passed to next iteration of do/for/while</a:t>
            </a:r>
          </a:p>
          <a:p>
            <a:pPr marL="722313" lvl="1" indent="-230188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CC"/>
                </a:solidFill>
                <a:latin typeface="Courier New" pitchFamily="49" charset="0"/>
              </a:rPr>
              <a:t>break;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pass control out of code block </a:t>
            </a:r>
          </a:p>
          <a:p>
            <a:pPr marL="722313" lvl="1" indent="-230188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CC"/>
                </a:solidFill>
                <a:latin typeface="Courier New" pitchFamily="49" charset="0"/>
              </a:rPr>
              <a:t>return; </a:t>
            </a:r>
            <a:r>
              <a:rPr lang="en-US" sz="2000" b="1">
                <a:solidFill>
                  <a:srgbClr val="000066"/>
                </a:solidFill>
                <a:latin typeface="Arial" charset="0"/>
              </a:rPr>
              <a:t>exits function it is used in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immediately and returns value specified</a:t>
            </a:r>
          </a:p>
          <a:p>
            <a:pPr marL="727075" lvl="1" indent="-230188" eaLnBrk="1" hangingPunct="1">
              <a:spcBef>
                <a:spcPts val="6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Other control-flow statements</a:t>
            </a:r>
          </a:p>
        </p:txBody>
      </p:sp>
    </p:spTree>
    <p:extLst>
      <p:ext uri="{BB962C8B-B14F-4D97-AF65-F5344CB8AC3E}">
        <p14:creationId xmlns:p14="http://schemas.microsoft.com/office/powerpoint/2010/main" val="2830435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0612" cy="77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Function calls (static)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 flipH="1">
            <a:off x="1165225" y="3124200"/>
            <a:ext cx="6035675" cy="28384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33CC"/>
                </a:solidFill>
                <a:latin typeface="Courier New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print_ints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33CC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a, </a:t>
            </a:r>
            <a:r>
              <a:rPr lang="en-US" sz="2000" b="1" dirty="0" err="1">
                <a:solidFill>
                  <a:srgbClr val="0033CC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b)</a:t>
            </a:r>
            <a:r>
              <a:rPr lang="ar-SA" sz="2000" b="1" dirty="0">
                <a:solidFill>
                  <a:srgbClr val="000000"/>
                </a:solidFill>
                <a:latin typeface="Courier New" pitchFamily="49" charset="0"/>
                <a:cs typeface="Arial" charset="0"/>
              </a:rPr>
              <a:t>‏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cs typeface="Arial" charset="0"/>
              </a:rPr>
              <a:t> 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err="1">
                <a:solidFill>
                  <a:srgbClr val="000000"/>
                </a:solidFill>
                <a:latin typeface="Courier New" pitchFamily="49" charset="0"/>
              </a:rPr>
              <a:t>printf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("%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d 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%d\n",a,b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main(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argc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char*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argv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[]) {</a:t>
            </a:r>
          </a:p>
          <a:p>
            <a:pPr marL="741363" lvl="1" indent="-269875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=3;</a:t>
            </a:r>
          </a:p>
          <a:p>
            <a:pPr marL="741363" lvl="1" indent="-269875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j=4;</a:t>
            </a:r>
          </a:p>
          <a:p>
            <a:pPr marL="741363" lvl="1" indent="-269875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print_ints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i,j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290513" y="1220788"/>
            <a:ext cx="8301037" cy="521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marL="342900" indent="-327025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b="1" dirty="0">
                <a:solidFill>
                  <a:srgbClr val="003300"/>
                </a:solidFill>
                <a:latin typeface="Arial" charset="0"/>
              </a:rPr>
              <a:t>Function or its prototype must be declared before its use</a:t>
            </a:r>
          </a:p>
          <a:p>
            <a:pPr marL="342900" indent="-327025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b="1" dirty="0">
                <a:solidFill>
                  <a:srgbClr val="003300"/>
                </a:solidFill>
                <a:latin typeface="Arial" charset="0"/>
              </a:rPr>
              <a:t>Calls to functions typically static (resolved at compile-time)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#include</a:t>
            </a: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&lt;</a:t>
            </a:r>
            <a:r>
              <a:rPr lang="en-US" sz="1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stdio.h</a:t>
            </a: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&gt;</a:t>
            </a: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int</a:t>
            </a: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main(</a:t>
            </a:r>
            <a:r>
              <a:rPr lang="en-US" sz="1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int</a:t>
            </a: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argc</a:t>
            </a: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char</a:t>
            </a: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* </a:t>
            </a:r>
            <a:r>
              <a:rPr lang="en-US" sz="1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argv</a:t>
            </a: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[])</a:t>
            </a:r>
            <a:r>
              <a:rPr lang="ar-SA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‏</a:t>
            </a:r>
            <a:endParaRPr lang="en-US" sz="18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{</a:t>
            </a: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/* print a greeting */</a:t>
            </a: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printf</a:t>
            </a: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("Hello world!\n");</a:t>
            </a: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return</a:t>
            </a: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0;</a:t>
            </a: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}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750888" y="4538663"/>
            <a:ext cx="8118475" cy="1557337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FFFFFF"/>
                </a:solidFill>
                <a:latin typeface="Courier New" pitchFamily="49" charset="0"/>
              </a:rPr>
              <a:t>$ </a:t>
            </a:r>
            <a:r>
              <a:rPr lang="en-US" b="1" dirty="0" err="1">
                <a:solidFill>
                  <a:srgbClr val="FFFFFF"/>
                </a:solidFill>
                <a:latin typeface="Courier New" pitchFamily="49" charset="0"/>
              </a:rPr>
              <a:t>gcc</a:t>
            </a:r>
            <a:r>
              <a:rPr lang="en-US" b="1" dirty="0">
                <a:solidFill>
                  <a:srgbClr val="FFFFFF"/>
                </a:solidFill>
                <a:latin typeface="Courier New" pitchFamily="49" charset="0"/>
              </a:rPr>
              <a:t> -o hello </a:t>
            </a:r>
            <a:r>
              <a:rPr lang="en-US" b="1" dirty="0" err="1">
                <a:solidFill>
                  <a:srgbClr val="FFFFFF"/>
                </a:solidFill>
                <a:latin typeface="Courier New" pitchFamily="49" charset="0"/>
              </a:rPr>
              <a:t>hello.c</a:t>
            </a:r>
            <a:r>
              <a:rPr lang="en-US" b="1" dirty="0">
                <a:solidFill>
                  <a:srgbClr val="FFFFFF"/>
                </a:solidFill>
                <a:latin typeface="Courier New" pitchFamily="49" charset="0"/>
              </a:rPr>
              <a:t> 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FFFFFF"/>
                </a:solidFill>
                <a:latin typeface="Courier New" pitchFamily="49" charset="0"/>
              </a:rPr>
              <a:t>$ ./hello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FFFFFF"/>
                </a:solidFill>
                <a:latin typeface="Courier New" pitchFamily="49" charset="0"/>
              </a:rPr>
              <a:t>Hello world!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FFFFFF"/>
                </a:solidFill>
                <a:latin typeface="Courier New" pitchFamily="49" charset="0"/>
              </a:rPr>
              <a:t>$ </a:t>
            </a:r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Example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19088" eaLnBrk="1" hangingPunct="1">
              <a:spcBef>
                <a:spcPts val="7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#include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&lt;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stdio.h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&gt;</a:t>
            </a:r>
          </a:p>
          <a:p>
            <a:pPr marL="719138" lvl="1" indent="-261938" eaLnBrk="1" hangingPunct="1">
              <a:spcBef>
                <a:spcPts val="600"/>
              </a:spcBef>
              <a:buClr>
                <a:srgbClr val="660033"/>
              </a:buClr>
              <a:buFont typeface="Wingdings" charset="2"/>
              <a:buChar char="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Include the contents of the file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stdio.h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lvl="2" eaLnBrk="1" hangingPunct="1">
              <a:spcBef>
                <a:spcPts val="500"/>
              </a:spcBef>
              <a:buClr>
                <a:srgbClr val="005400"/>
              </a:buClr>
              <a:buFont typeface="Wingdings" charset="2"/>
              <a:buChar char="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>
                <a:solidFill>
                  <a:srgbClr val="000099"/>
                </a:solidFill>
                <a:latin typeface="Arial" charset="0"/>
              </a:rPr>
              <a:t>Case sensitive – lower case only</a:t>
            </a:r>
          </a:p>
          <a:p>
            <a:pPr marL="719138" lvl="1" indent="-261938" eaLnBrk="1" hangingPunct="1">
              <a:spcBef>
                <a:spcPts val="600"/>
              </a:spcBef>
              <a:buClr>
                <a:srgbClr val="660033"/>
              </a:buClr>
              <a:buFont typeface="Wingdings" charset="2"/>
              <a:buChar char="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No semicolon at the end of line</a:t>
            </a:r>
          </a:p>
          <a:p>
            <a:pPr marL="719138" lvl="1" indent="-261938" eaLnBrk="1" hangingPunct="1">
              <a:spcBef>
                <a:spcPts val="600"/>
              </a:spcBef>
              <a:buClr>
                <a:srgbClr val="660033"/>
              </a:buClr>
              <a:buFont typeface="Wingdings" charset="2"/>
              <a:buChar char="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dirty="0">
                <a:latin typeface="Arial" charset="0"/>
              </a:rPr>
              <a:t>Required in order to supply function definition for </a:t>
            </a:r>
            <a:r>
              <a:rPr lang="en-US" dirty="0" err="1">
                <a:latin typeface="Arial" charset="0"/>
              </a:rPr>
              <a:t>printf</a:t>
            </a:r>
            <a:r>
              <a:rPr lang="en-US" dirty="0">
                <a:latin typeface="Arial" charset="0"/>
              </a:rPr>
              <a:t> call</a:t>
            </a:r>
            <a:br>
              <a:rPr lang="en-US" sz="2000" b="1" dirty="0">
                <a:solidFill>
                  <a:srgbClr val="000066"/>
                </a:solidFill>
                <a:latin typeface="Arial" charset="0"/>
              </a:rPr>
            </a:b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341313" indent="-319088" eaLnBrk="1" hangingPunct="1">
              <a:spcBef>
                <a:spcPts val="7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int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main(…)</a:t>
            </a:r>
            <a:r>
              <a:rPr lang="ar-SA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‏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719138" lvl="1" indent="-261938" eaLnBrk="1" hangingPunct="1">
              <a:spcBef>
                <a:spcPts val="600"/>
              </a:spcBef>
              <a:buClr>
                <a:srgbClr val="660033"/>
              </a:buClr>
              <a:buFont typeface="Wingdings" charset="2"/>
              <a:buChar char="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The OS calls this function when the program starts running.</a:t>
            </a:r>
            <a:br>
              <a:rPr lang="en-US" sz="2000" b="1" dirty="0">
                <a:solidFill>
                  <a:srgbClr val="000066"/>
                </a:solidFill>
                <a:latin typeface="Arial" charset="0"/>
              </a:rPr>
            </a:b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341313" indent="-319088" eaLnBrk="1" hangingPunct="1">
              <a:spcBef>
                <a:spcPts val="7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printf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format_string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, arg1, …)</a:t>
            </a:r>
            <a:r>
              <a:rPr lang="ar-SA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‏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719138" lvl="1" indent="-261938" eaLnBrk="1" hangingPunct="1">
              <a:spcBef>
                <a:spcPts val="600"/>
              </a:spcBef>
              <a:buClr>
                <a:srgbClr val="660033"/>
              </a:buClr>
              <a:buFont typeface="Wingdings" charset="2"/>
              <a:buChar char="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Call function from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libc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library</a:t>
            </a:r>
          </a:p>
          <a:p>
            <a:pPr marL="719138" lvl="1" indent="-261938" eaLnBrk="1" hangingPunct="1">
              <a:spcBef>
                <a:spcPts val="600"/>
              </a:spcBef>
              <a:buClr>
                <a:srgbClr val="660033"/>
              </a:buClr>
              <a:buFont typeface="Wingdings" charset="2"/>
              <a:buChar char="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Prints out a string, specified by the format string and the arguments.</a:t>
            </a:r>
          </a:p>
          <a:p>
            <a:pPr marL="723900" lvl="1" indent="-26193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2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Breaking down the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19088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main has two arguments from the command line</a:t>
            </a:r>
          </a:p>
          <a:p>
            <a:pPr marL="341313" indent="-319088" eaLnBrk="1" hangingPunct="1">
              <a:spcBef>
                <a:spcPts val="7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int</a:t>
            </a: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main(</a:t>
            </a:r>
            <a:r>
              <a:rPr lang="en-US" sz="2000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int</a:t>
            </a:r>
            <a:r>
              <a:rPr lang="en-US" sz="20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  <a:r>
              <a:rPr lang="en-US" sz="2000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argc</a:t>
            </a:r>
            <a:r>
              <a:rPr lang="en-US" sz="20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, </a:t>
            </a:r>
            <a:r>
              <a:rPr lang="en-US" sz="20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char</a:t>
            </a:r>
            <a:r>
              <a:rPr lang="en-US" sz="20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* </a:t>
            </a:r>
            <a:r>
              <a:rPr lang="en-US" sz="2000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argv</a:t>
            </a:r>
            <a:r>
              <a:rPr lang="en-US" sz="20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[]</a:t>
            </a: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)</a:t>
            </a:r>
            <a:r>
              <a:rPr lang="ar-SA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‏</a:t>
            </a: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spcBef>
                <a:spcPts val="7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argc</a:t>
            </a: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719138" lvl="1" indent="-261938" eaLnBrk="1" hangingPunct="1">
              <a:lnSpc>
                <a:spcPct val="90000"/>
              </a:lnSpc>
              <a:spcBef>
                <a:spcPts val="600"/>
              </a:spcBef>
              <a:buClr>
                <a:srgbClr val="660033"/>
              </a:buClr>
              <a:buFont typeface="Wingdings" charset="2"/>
              <a:buChar char="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Number of arguments (including program name)</a:t>
            </a:r>
            <a:r>
              <a:rPr lang="ar-SA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‏</a:t>
            </a:r>
            <a:endParaRPr lang="en-US" sz="1800" b="1" dirty="0">
              <a:solidFill>
                <a:srgbClr val="000066"/>
              </a:solidFill>
              <a:latin typeface="Arial" charset="0"/>
            </a:endParaRPr>
          </a:p>
          <a:p>
            <a:pPr marL="341313" indent="-319088" eaLnBrk="1" hangingPunct="1">
              <a:spcBef>
                <a:spcPts val="7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argv</a:t>
            </a: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719138" lvl="1" indent="-261938" eaLnBrk="1" hangingPunct="1">
              <a:lnSpc>
                <a:spcPct val="90000"/>
              </a:lnSpc>
              <a:spcBef>
                <a:spcPts val="600"/>
              </a:spcBef>
              <a:buClr>
                <a:srgbClr val="660033"/>
              </a:buClr>
              <a:buFont typeface="Wingdings" charset="2"/>
              <a:buChar char="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Pointer to an array of string pointers </a:t>
            </a:r>
          </a:p>
          <a:p>
            <a:pPr lvl="2" indent="-206375" eaLnBrk="1" hangingPunct="1">
              <a:lnSpc>
                <a:spcPct val="97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600" dirty="0" err="1">
                <a:solidFill>
                  <a:srgbClr val="000099"/>
                </a:solidFill>
                <a:latin typeface="Courier New" pitchFamily="49" charset="0"/>
              </a:rPr>
              <a:t>argv</a:t>
            </a: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[0]</a:t>
            </a: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: = program name</a:t>
            </a:r>
          </a:p>
          <a:p>
            <a:pPr lvl="2" indent="-206375" eaLnBrk="1" hangingPunct="1">
              <a:lnSpc>
                <a:spcPct val="97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600" dirty="0" err="1">
                <a:solidFill>
                  <a:srgbClr val="000099"/>
                </a:solidFill>
                <a:latin typeface="Courier New" pitchFamily="49" charset="0"/>
              </a:rPr>
              <a:t>argv</a:t>
            </a: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[1]</a:t>
            </a: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: = first argument</a:t>
            </a:r>
          </a:p>
          <a:p>
            <a:pPr lvl="2" indent="-206375" eaLnBrk="1" hangingPunct="1">
              <a:lnSpc>
                <a:spcPct val="97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600" dirty="0" err="1">
                <a:solidFill>
                  <a:srgbClr val="000099"/>
                </a:solidFill>
                <a:latin typeface="Courier New" pitchFamily="49" charset="0"/>
              </a:rPr>
              <a:t>argv</a:t>
            </a: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[argc-1]</a:t>
            </a: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: last argument</a:t>
            </a:r>
          </a:p>
          <a:p>
            <a:pPr marL="336550" indent="-320675" eaLnBrk="1" hangingPunct="1">
              <a:lnSpc>
                <a:spcPct val="85000"/>
              </a:lnSpc>
              <a:spcBef>
                <a:spcPts val="1250"/>
              </a:spcBef>
              <a:buClr>
                <a:srgbClr val="660033"/>
              </a:buClr>
              <a:buFont typeface="Wingdings" charset="2"/>
              <a:buChar char="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Example:  find . –print</a:t>
            </a:r>
          </a:p>
          <a:p>
            <a:pPr marL="719138" lvl="1" indent="-261938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= 3</a:t>
            </a:r>
          </a:p>
          <a:p>
            <a:pPr marL="719138" lvl="1" indent="-261938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[0] </a:t>
            </a:r>
            <a:r>
              <a:rPr lang="en-US" sz="1800" b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= "find"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cs typeface="Courier New" pitchFamily="49" charset="0"/>
            </a:endParaRPr>
          </a:p>
          <a:p>
            <a:pPr marL="719138" lvl="1" indent="-261938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[1] </a:t>
            </a:r>
            <a:r>
              <a:rPr lang="en-US" sz="1800" b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800" b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."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cs typeface="Courier New" pitchFamily="49" charset="0"/>
            </a:endParaRPr>
          </a:p>
          <a:p>
            <a:pPr marL="719138" lvl="1" indent="-261938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[2] </a:t>
            </a:r>
            <a:r>
              <a:rPr lang="en-US" sz="1800" b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= "-print"</a:t>
            </a:r>
            <a:endParaRPr lang="en-US" sz="1800" b="1" dirty="0">
              <a:solidFill>
                <a:srgbClr val="000066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>
                <a:solidFill>
                  <a:srgbClr val="660033"/>
                </a:solidFill>
                <a:latin typeface="Arial" charset="0"/>
              </a:rPr>
              <a:t>Passing arguments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800" b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7387" cy="5657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Why C?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63538" eaLnBrk="1" hangingPunct="1"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Used prevalently in critical applications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Operating systems (e.g. Windows, Linux, FreeBSD/OS X)</a:t>
            </a:r>
            <a:r>
              <a:rPr lang="ar-SA" dirty="0">
                <a:latin typeface="Arial" charset="0"/>
                <a:cs typeface="Arial" charset="0"/>
              </a:rPr>
              <a:t>‏</a:t>
            </a:r>
            <a:endParaRPr lang="en-US" dirty="0">
              <a:latin typeface="Arial" charset="0"/>
            </a:endParaRP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Web servers (apache, Google’s front-end)</a:t>
            </a:r>
            <a:r>
              <a:rPr lang="ar-SA" dirty="0">
                <a:latin typeface="Arial" charset="0"/>
                <a:cs typeface="Arial" charset="0"/>
              </a:rPr>
              <a:t>‏</a:t>
            </a:r>
            <a:endParaRPr lang="en-US" dirty="0">
              <a:latin typeface="Arial" charset="0"/>
            </a:endParaRP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Web browsers (</a:t>
            </a:r>
            <a:r>
              <a:rPr lang="en-US" dirty="0" err="1">
                <a:latin typeface="Arial" charset="0"/>
              </a:rPr>
              <a:t>firefox</a:t>
            </a:r>
            <a:r>
              <a:rPr lang="en-US" dirty="0">
                <a:latin typeface="Arial" charset="0"/>
              </a:rPr>
              <a:t>, chrome)</a:t>
            </a:r>
            <a:r>
              <a:rPr lang="ar-SA" dirty="0">
                <a:latin typeface="Arial" charset="0"/>
                <a:cs typeface="Arial" charset="0"/>
              </a:rPr>
              <a:t>‏</a:t>
            </a:r>
            <a:endParaRPr lang="en-US" dirty="0">
              <a:latin typeface="Arial" charset="0"/>
            </a:endParaRP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Mail servers (</a:t>
            </a:r>
            <a:r>
              <a:rPr lang="en-US" dirty="0" err="1">
                <a:latin typeface="Arial" charset="0"/>
              </a:rPr>
              <a:t>sendmail</a:t>
            </a:r>
            <a:r>
              <a:rPr lang="en-US">
                <a:latin typeface="Arial" charset="0"/>
              </a:rPr>
              <a:t>, postfix)</a:t>
            </a:r>
            <a:r>
              <a:rPr lang="ar-SA" dirty="0">
                <a:latin typeface="Arial" charset="0"/>
                <a:cs typeface="Arial" charset="0"/>
              </a:rPr>
              <a:t>‏</a:t>
            </a:r>
            <a:endParaRPr lang="en-US" dirty="0">
              <a:latin typeface="Arial" charset="0"/>
            </a:endParaRP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DNS servers (bind)</a:t>
            </a:r>
            <a:r>
              <a:rPr lang="ar-SA" dirty="0">
                <a:latin typeface="Arial" charset="0"/>
                <a:cs typeface="Arial" charset="0"/>
              </a:rPr>
              <a:t>‏</a:t>
            </a:r>
            <a:endParaRPr lang="en-US" dirty="0">
              <a:latin typeface="Arial" charset="0"/>
            </a:endParaRP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Video games (any FPS)</a:t>
            </a:r>
            <a:r>
              <a:rPr lang="ar-SA" dirty="0">
                <a:latin typeface="Arial" charset="0"/>
                <a:cs typeface="Arial" charset="0"/>
              </a:rPr>
              <a:t>‏</a:t>
            </a:r>
            <a:endParaRPr lang="en-US" dirty="0">
              <a:latin typeface="Arial" charset="0"/>
              <a:cs typeface="Arial" charset="0"/>
            </a:endParaRP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  <a:cs typeface="Arial" charset="0"/>
              </a:rPr>
              <a:t>Office apps (Word, Excel, PowerPoint, Adobe)</a:t>
            </a:r>
            <a:endParaRPr lang="en-US" dirty="0">
              <a:latin typeface="Arial" charset="0"/>
            </a:endParaRP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Graphics card programming (</a:t>
            </a:r>
            <a:r>
              <a:rPr lang="en-US" dirty="0" err="1">
                <a:latin typeface="Arial" charset="0"/>
              </a:rPr>
              <a:t>OpenCL</a:t>
            </a:r>
            <a:r>
              <a:rPr lang="en-US" dirty="0">
                <a:latin typeface="Arial" charset="0"/>
              </a:rPr>
              <a:t> GPGPU </a:t>
            </a:r>
            <a:r>
              <a:rPr lang="en-US">
                <a:latin typeface="Arial" charset="0"/>
              </a:rPr>
              <a:t>programming)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#include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&lt;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stdio.h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&gt;</a:t>
            </a: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main(</a:t>
            </a:r>
            <a:r>
              <a:rPr lang="en-US" sz="2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argc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char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*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argv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[])</a:t>
            </a:r>
            <a:r>
              <a:rPr lang="ar-SA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‏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{</a:t>
            </a: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;</a:t>
            </a: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printf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("%d arguments\n",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argc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);</a:t>
            </a: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for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= 0;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&lt;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argc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;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++)</a:t>
            </a:r>
            <a:r>
              <a:rPr lang="ar-SA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‏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printf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("  %d: %s\n",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argv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[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]);</a:t>
            </a: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return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0;</a:t>
            </a:r>
          </a:p>
          <a:p>
            <a:pPr marL="341313" indent="-319088" eaLnBrk="1" hangingPunct="1"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}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dirty="0">
                <a:latin typeface="Arial" charset="0"/>
              </a:rPr>
              <a:t>Example 2</a:t>
            </a:r>
            <a:endParaRPr lang="en-US" sz="3400" b="1" dirty="0">
              <a:solidFill>
                <a:srgbClr val="660033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19088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$ ./</a:t>
            </a:r>
            <a:r>
              <a:rPr lang="en-US" sz="2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cmdline</a:t>
            </a: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The Class That Gives CS Its Zip</a:t>
            </a:r>
          </a:p>
          <a:p>
            <a:pPr marL="341313" indent="-319088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8 arguments</a:t>
            </a:r>
          </a:p>
          <a:p>
            <a:pPr marL="341313" indent="-319088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0: ./</a:t>
            </a:r>
            <a:r>
              <a:rPr lang="en-US" sz="2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cmdline</a:t>
            </a: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1: The</a:t>
            </a:r>
          </a:p>
          <a:p>
            <a:pPr marL="341313" indent="-319088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2: Class</a:t>
            </a:r>
          </a:p>
          <a:p>
            <a:pPr marL="341313" indent="-319088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3: That</a:t>
            </a:r>
          </a:p>
          <a:p>
            <a:pPr marL="341313" indent="-319088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4: Gives</a:t>
            </a:r>
          </a:p>
          <a:p>
            <a:pPr marL="341313" indent="-319088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5: CS</a:t>
            </a:r>
          </a:p>
          <a:p>
            <a:pPr marL="341313" indent="-319088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6: Its</a:t>
            </a:r>
          </a:p>
          <a:p>
            <a:pPr marL="341313" indent="-319088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7: Zip</a:t>
            </a:r>
          </a:p>
          <a:p>
            <a:pPr marL="341313" indent="-319088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$ 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 dirty="0">
                <a:solidFill>
                  <a:srgbClr val="660033"/>
                </a:solidFill>
                <a:latin typeface="Arial" charset="0"/>
              </a:rPr>
              <a:t>Example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C quirks</a:t>
            </a:r>
          </a:p>
        </p:txBody>
      </p:sp>
    </p:spTree>
    <p:extLst>
      <p:ext uri="{BB962C8B-B14F-4D97-AF65-F5344CB8AC3E}">
        <p14:creationId xmlns:p14="http://schemas.microsoft.com/office/powerpoint/2010/main" val="1582620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Pointers</a:t>
            </a:r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85763" indent="-382588" eaLnBrk="1" hangingPunct="1"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Unique to C</a:t>
            </a:r>
          </a:p>
          <a:p>
            <a:pPr marL="741363" lvl="1" indent="-244475" eaLnBrk="1" hangingPunct="1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Variable that holds an address in memory. </a:t>
            </a:r>
          </a:p>
          <a:p>
            <a:pPr marL="741363" lvl="1" indent="-244475" eaLnBrk="1" hangingPunct="1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Address in memory contains another variable.</a:t>
            </a:r>
          </a:p>
          <a:p>
            <a:pPr marL="741363" lvl="1" indent="-244475" eaLnBrk="1" hangingPunct="1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All pointers are 8 bytes (64-bits) for x86-64</a:t>
            </a:r>
          </a:p>
          <a:p>
            <a:pPr marL="385763" indent="-382588" eaLnBrk="1" hangingPunct="1"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Every pointer has a type</a:t>
            </a:r>
          </a:p>
          <a:p>
            <a:pPr marL="741363" lvl="1" indent="-244475" eaLnBrk="1" hangingPunct="1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Type of data at the address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long, float, double</a:t>
            </a:r>
            <a:r>
              <a:rPr lang="en-US" dirty="0">
                <a:latin typeface="Arial" charset="0"/>
              </a:rPr>
              <a:t>)</a:t>
            </a:r>
          </a:p>
          <a:p>
            <a:pPr marL="741363" lvl="1" indent="-319088" eaLnBrk="1" hangingPunct="1">
              <a:buClr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dirty="0"/>
          </a:p>
          <a:p>
            <a:pPr marL="741363" lvl="1" indent="-319088" eaLnBrk="1" hangingPunct="1">
              <a:buClrTx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5763" indent="-382588" eaLnBrk="1" hangingPunct="1">
              <a:buClr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dirty="0"/>
              <a:t>Declared via </a:t>
            </a:r>
            <a:r>
              <a:rPr lang="en-US"/>
              <a:t>the * </a:t>
            </a:r>
            <a:r>
              <a:rPr lang="en-US" dirty="0"/>
              <a:t>operator in C variable declarations</a:t>
            </a:r>
          </a:p>
          <a:p>
            <a:pPr marL="385763" indent="-382588" eaLnBrk="1" hangingPunct="1">
              <a:buClrTx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dirty="0"/>
              <a:t>Assigned via </a:t>
            </a:r>
            <a:r>
              <a:rPr lang="en-US"/>
              <a:t>the &amp; </a:t>
            </a:r>
            <a:r>
              <a:rPr lang="en-US" dirty="0"/>
              <a:t>operator</a:t>
            </a:r>
          </a:p>
          <a:p>
            <a:pPr marL="741363" lvl="1" indent="-244475" eaLnBrk="1" hangingPunct="1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/>
              <a:t>Valid on </a:t>
            </a:r>
            <a:r>
              <a:rPr lang="en-US"/>
              <a:t>all </a:t>
            </a:r>
            <a:r>
              <a:rPr lang="en-US">
                <a:latin typeface="Courier New" pitchFamily="49" charset="0"/>
                <a:cs typeface="Courier New" pitchFamily="49" charset="0"/>
              </a:rPr>
              <a:t>lvalues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741363" lvl="1" indent="-244475" eaLnBrk="1" hangingPunct="1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/>
              <a:t>Anything that can appear on the left-hand side of an assignment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operators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 dirty="0">
                <a:solidFill>
                  <a:srgbClr val="660033"/>
                </a:solidFill>
                <a:latin typeface="Arial" charset="0"/>
                <a:ea typeface="AR PL ShanHeiSun Uni" charset="0"/>
                <a:cs typeface="AR PL ShanHeiSun Uni" charset="0"/>
              </a:rPr>
              <a:t>Pointer operators</a:t>
            </a: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82588" eaLnBrk="1" hangingPunct="1">
              <a:buClr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dirty="0" err="1"/>
              <a:t>Dereferenced</a:t>
            </a:r>
            <a:r>
              <a:rPr lang="en-US" dirty="0"/>
              <a:t> via </a:t>
            </a:r>
            <a:r>
              <a:rPr lang="en-US"/>
              <a:t>the * </a:t>
            </a:r>
            <a:r>
              <a:rPr lang="en-US" dirty="0"/>
              <a:t>operator in C statements</a:t>
            </a:r>
          </a:p>
          <a:p>
            <a:pPr marL="723900" lvl="1" indent="-231775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charset="0"/>
                <a:ea typeface="AR PL ShanHeiSun Uni" charset="0"/>
                <a:cs typeface="AR PL ShanHeiSun Uni" charset="0"/>
              </a:rPr>
              <a:t>Returns the data that is stored in the memory location specified by the pointer</a:t>
            </a:r>
          </a:p>
          <a:p>
            <a:pPr marL="723900" lvl="1" indent="-231775" eaLnBrk="1" hangingPunct="1"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charset="0"/>
                <a:ea typeface="AR PL ShanHeiSun Uni" charset="0"/>
                <a:cs typeface="AR PL ShanHeiSun Uni" charset="0"/>
              </a:rPr>
              <a:t>Type of pointer determines what is returned </a:t>
            </a:r>
            <a:r>
              <a:rPr lang="en-US" sz="2000" b="1">
                <a:solidFill>
                  <a:srgbClr val="000066"/>
                </a:solidFill>
                <a:latin typeface="Arial" charset="0"/>
                <a:ea typeface="AR PL ShanHeiSun Uni" charset="0"/>
                <a:cs typeface="AR PL ShanHeiSun Uni" charset="0"/>
              </a:rPr>
              <a:t>when "dereferenced</a:t>
            </a:r>
            <a:r>
              <a:rPr lang="en-US">
                <a:latin typeface="Arial" charset="0"/>
                <a:ea typeface="AR PL ShanHeiSun Uni" charset="0"/>
                <a:cs typeface="AR PL ShanHeiSun Uni" charset="0"/>
              </a:rPr>
              <a:t>"</a:t>
            </a:r>
            <a:endParaRPr lang="en-US" sz="2400" dirty="0">
              <a:solidFill>
                <a:srgbClr val="000066"/>
              </a:solidFill>
              <a:latin typeface="Courier 10 Pitch" pitchFamily="1" charset="0"/>
              <a:ea typeface="AR PL ShanHeiSun Uni" charset="0"/>
              <a:cs typeface="AR PL ShanHeiSun Uni" charset="0"/>
            </a:endParaRPr>
          </a:p>
          <a:p>
            <a:pPr marL="723900" lvl="1" indent="-231775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charset="0"/>
                <a:ea typeface="AR PL ShanHeiSun Uni" charset="0"/>
                <a:cs typeface="AR PL ShanHeiSun Uni" charset="0"/>
              </a:rPr>
              <a:t>Example</a:t>
            </a:r>
          </a:p>
          <a:p>
            <a:pPr marL="731838" indent="-231775" eaLnBrk="1" hangingPunct="1">
              <a:lnSpc>
                <a:spcPct val="80000"/>
              </a:lnSpc>
              <a:spcBef>
                <a:spcPts val="563"/>
              </a:spcBef>
              <a:buClrTx/>
              <a:buSz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		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int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 x = 1, y = 2;</a:t>
            </a:r>
          </a:p>
          <a:p>
            <a:pPr marL="731838" indent="-231775" eaLnBrk="1" hangingPunct="1">
              <a:lnSpc>
                <a:spcPct val="80000"/>
              </a:lnSpc>
              <a:spcBef>
                <a:spcPts val="563"/>
              </a:spcBef>
              <a:buClrTx/>
              <a:buSz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		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int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 *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ip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 = &amp;x;</a:t>
            </a:r>
          </a:p>
          <a:p>
            <a:pPr marL="385763" indent="-365125" eaLnBrk="1" hangingPunct="1">
              <a:lnSpc>
                <a:spcPct val="80000"/>
              </a:lnSpc>
              <a:spcBef>
                <a:spcPts val="563"/>
              </a:spcBef>
              <a:buClrTx/>
              <a:buSz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		y = *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ip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;	// y is now 1</a:t>
            </a:r>
          </a:p>
          <a:p>
            <a:pPr marL="385763" indent="-365125" eaLnBrk="1" hangingPunct="1">
              <a:lnSpc>
                <a:spcPct val="80000"/>
              </a:lnSpc>
              <a:spcBef>
                <a:spcPts val="563"/>
              </a:spcBef>
              <a:buClrTx/>
              <a:buSz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		*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ip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 = 0;	// x is now 0</a:t>
            </a:r>
            <a:endParaRPr lang="en-US" sz="2000" dirty="0">
              <a:solidFill>
                <a:srgbClr val="000066"/>
              </a:solidFill>
              <a:latin typeface="Courier 10 Pitch" pitchFamily="1" charset="0"/>
              <a:ea typeface="AR PL ShanHeiSun Uni" charset="0"/>
              <a:cs typeface="AR PL ShanHeiSun Uni" charset="0"/>
            </a:endParaRPr>
          </a:p>
          <a:p>
            <a:pPr marL="385763" indent="-365125" eaLnBrk="1" hangingPunct="1">
              <a:lnSpc>
                <a:spcPct val="80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 PL ShanHeiSun Uni" charset="0"/>
                <a:cs typeface="AR PL ShanHeiSun Uni" charset="0"/>
              </a:rPr>
              <a:t>Dereferencing uninitialized pointers:   </a:t>
            </a:r>
          </a:p>
          <a:p>
            <a:pPr marL="723900" lvl="1" indent="-231775" eaLnBrk="1" hangingPunct="1">
              <a:lnSpc>
                <a:spcPct val="8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>
                <a:latin typeface="Arial" charset="0"/>
                <a:ea typeface="AR PL ShanHeiSun Uni" charset="0"/>
                <a:cs typeface="AR PL ShanHeiSun Uni" charset="0"/>
              </a:rPr>
              <a:t>What happens?</a:t>
            </a:r>
          </a:p>
          <a:p>
            <a:pPr marL="731838" lvl="1" indent="-231775" eaLnBrk="1" hangingPunct="1">
              <a:lnSpc>
                <a:spcPct val="80000"/>
              </a:lnSpc>
              <a:spcBef>
                <a:spcPts val="563"/>
              </a:spcBef>
              <a:buClrTx/>
              <a:buSzPct val="75000"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>
                <a:latin typeface="Courier New" pitchFamily="49" charset="0"/>
                <a:ea typeface="AR PL ShanHeiSun Uni" charset="0"/>
                <a:cs typeface="AR PL ShanHeiSun Uni" charset="0"/>
              </a:rPr>
              <a:t>		</a:t>
            </a:r>
            <a:r>
              <a:rPr lang="en-US" sz="1800" dirty="0" err="1">
                <a:latin typeface="Courier New" pitchFamily="49" charset="0"/>
                <a:ea typeface="AR PL ShanHeiSun Uni" charset="0"/>
                <a:cs typeface="AR PL ShanHeiSun Uni" charset="0"/>
              </a:rPr>
              <a:t>int</a:t>
            </a:r>
            <a:r>
              <a:rPr lang="en-US" sz="1800" dirty="0">
                <a:latin typeface="Courier New" pitchFamily="49" charset="0"/>
                <a:ea typeface="AR PL ShanHeiSun Uni" charset="0"/>
                <a:cs typeface="AR PL ShanHeiSun Uni" charset="0"/>
              </a:rPr>
              <a:t> *</a:t>
            </a:r>
            <a:r>
              <a:rPr lang="en-US" sz="1800" dirty="0" err="1">
                <a:latin typeface="Courier New" pitchFamily="49" charset="0"/>
                <a:ea typeface="AR PL ShanHeiSun Uni" charset="0"/>
                <a:cs typeface="AR PL ShanHeiSun Uni" charset="0"/>
              </a:rPr>
              <a:t>ip</a:t>
            </a:r>
            <a:r>
              <a:rPr lang="en-US" sz="1800" dirty="0">
                <a:latin typeface="Courier New" pitchFamily="49" charset="0"/>
                <a:ea typeface="AR PL ShanHeiSun Uni" charset="0"/>
                <a:cs typeface="AR PL ShanHeiSun Uni" charset="0"/>
              </a:rPr>
              <a:t>;</a:t>
            </a:r>
          </a:p>
          <a:p>
            <a:pPr marL="731838" lvl="1" indent="-231775" eaLnBrk="1" hangingPunct="1">
              <a:lnSpc>
                <a:spcPct val="80000"/>
              </a:lnSpc>
              <a:spcBef>
                <a:spcPts val="563"/>
              </a:spcBef>
              <a:buClrTx/>
              <a:buSzPct val="75000"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>
                <a:latin typeface="Courier New" pitchFamily="49" charset="0"/>
                <a:ea typeface="AR PL ShanHeiSun Uni" charset="0"/>
                <a:cs typeface="AR PL ShanHeiSun Uni" charset="0"/>
              </a:rPr>
              <a:t>		*</a:t>
            </a:r>
            <a:r>
              <a:rPr lang="en-US" sz="1800" dirty="0" err="1">
                <a:latin typeface="Courier New" pitchFamily="49" charset="0"/>
                <a:ea typeface="AR PL ShanHeiSun Uni" charset="0"/>
                <a:cs typeface="AR PL ShanHeiSun Uni" charset="0"/>
              </a:rPr>
              <a:t>ip</a:t>
            </a:r>
            <a:r>
              <a:rPr lang="en-US" sz="1800" dirty="0">
                <a:latin typeface="Courier New" pitchFamily="49" charset="0"/>
                <a:ea typeface="AR PL ShanHeiSun Uni" charset="0"/>
                <a:cs typeface="AR PL ShanHeiSun Uni" charset="0"/>
              </a:rPr>
              <a:t> = 3;</a:t>
            </a:r>
          </a:p>
          <a:p>
            <a:pPr marL="723900" lvl="1" indent="-231775" eaLnBrk="1" hangingPunct="1">
              <a:lnSpc>
                <a:spcPct val="8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b="1" dirty="0">
                <a:solidFill>
                  <a:srgbClr val="000066"/>
                </a:solidFill>
                <a:latin typeface="Arial" charset="0"/>
                <a:ea typeface="AR PL ShanHeiSun Uni" charset="0"/>
                <a:cs typeface="AR PL ShanHeiSun Uni" charset="0"/>
              </a:rPr>
              <a:t>Segmentation fault</a:t>
            </a:r>
          </a:p>
          <a:p>
            <a:pPr marL="723900" lvl="1" indent="-231775" eaLnBrk="1" hangingPunct="1">
              <a:lnSpc>
                <a:spcPct val="80000"/>
              </a:lnSpc>
              <a:spcBef>
                <a:spcPts val="563"/>
              </a:spcBef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sz="1800" dirty="0">
                <a:latin typeface="Arial" charset="0"/>
                <a:ea typeface="AR PL ShanHeiSun Uni" charset="0"/>
                <a:cs typeface="AR PL ShanHeiSun Uni" charset="0"/>
              </a:rPr>
              <a:t>Pointers must always be pointing to allocated memory space!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1908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long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;        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/* data variable */</a:t>
            </a:r>
          </a:p>
          <a:p>
            <a:pPr marL="341313" indent="-31908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long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*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i_addr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;  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/* pointer variable */</a:t>
            </a:r>
          </a:p>
          <a:p>
            <a:pPr marL="341313" indent="-31908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i_addr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= &amp;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;    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/* &amp; = address operator */</a:t>
            </a:r>
          </a:p>
        </p:txBody>
      </p:sp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838200" y="5105400"/>
            <a:ext cx="7315200" cy="16002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838200" y="2057400"/>
            <a:ext cx="7315200" cy="18288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0" y="1066800"/>
            <a:ext cx="8991600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1908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2000" b="1">
              <a:solidFill>
                <a:srgbClr val="000000"/>
              </a:solidFill>
              <a:latin typeface="Courier New" pitchFamily="49" charset="0"/>
            </a:endParaRPr>
          </a:p>
          <a:p>
            <a:pPr marL="341313" indent="-319088" eaLnBrk="1" hangingPunct="1"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20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990600" y="2622550"/>
            <a:ext cx="1752600" cy="577850"/>
          </a:xfrm>
          <a:prstGeom prst="rect">
            <a:avLst/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3808413" y="2622550"/>
            <a:ext cx="1752600" cy="577850"/>
          </a:xfrm>
          <a:prstGeom prst="rect">
            <a:avLst/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1449388" y="2149475"/>
            <a:ext cx="3333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3832225" y="2182813"/>
            <a:ext cx="110508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i_addr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1449388" y="3273425"/>
            <a:ext cx="110508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0x4300</a:t>
            </a:r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4311650" y="3273425"/>
            <a:ext cx="110508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0x4308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0187" name="Group 10"/>
          <p:cNvGrpSpPr>
            <a:grpSpLocks/>
          </p:cNvGrpSpPr>
          <p:nvPr/>
        </p:nvGrpSpPr>
        <p:grpSpPr bwMode="auto">
          <a:xfrm>
            <a:off x="990600" y="5121277"/>
            <a:ext cx="4548188" cy="1587501"/>
            <a:chOff x="624" y="3226"/>
            <a:chExt cx="2865" cy="1000"/>
          </a:xfrm>
        </p:grpSpPr>
        <p:sp>
          <p:nvSpPr>
            <p:cNvPr id="50190" name="Rectangle 11"/>
            <p:cNvSpPr>
              <a:spLocks noChangeArrowheads="1"/>
            </p:cNvSpPr>
            <p:nvPr/>
          </p:nvSpPr>
          <p:spPr bwMode="auto">
            <a:xfrm>
              <a:off x="624" y="3524"/>
              <a:ext cx="1089" cy="351"/>
            </a:xfrm>
            <a:prstGeom prst="rect">
              <a:avLst/>
            </a:prstGeom>
            <a:solidFill>
              <a:srgbClr val="99CC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50191" name="Rectangle 12"/>
            <p:cNvSpPr>
              <a:spLocks noChangeArrowheads="1"/>
            </p:cNvSpPr>
            <p:nvPr/>
          </p:nvSpPr>
          <p:spPr bwMode="auto">
            <a:xfrm>
              <a:off x="2399" y="3524"/>
              <a:ext cx="1090" cy="351"/>
            </a:xfrm>
            <a:prstGeom prst="rect">
              <a:avLst/>
            </a:prstGeom>
            <a:solidFill>
              <a:srgbClr val="99CC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4300</a:t>
              </a:r>
            </a:p>
          </p:txBody>
        </p:sp>
        <p:sp>
          <p:nvSpPr>
            <p:cNvPr id="50192" name="Text Box 13"/>
            <p:cNvSpPr txBox="1">
              <a:spLocks noChangeArrowheads="1"/>
            </p:cNvSpPr>
            <p:nvPr/>
          </p:nvSpPr>
          <p:spPr bwMode="auto">
            <a:xfrm>
              <a:off x="913" y="3226"/>
              <a:ext cx="211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 dirty="0" err="1">
                  <a:solidFill>
                    <a:srgbClr val="000000"/>
                  </a:solidFill>
                  <a:latin typeface="Courier New" pitchFamily="49" charset="0"/>
                </a:rPr>
                <a:t>i</a:t>
              </a:r>
              <a:endParaRPr lang="en-US" sz="20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0193" name="Text Box 14"/>
            <p:cNvSpPr txBox="1">
              <a:spLocks noChangeArrowheads="1"/>
            </p:cNvSpPr>
            <p:nvPr/>
          </p:nvSpPr>
          <p:spPr bwMode="auto">
            <a:xfrm>
              <a:off x="2413" y="3247"/>
              <a:ext cx="696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 dirty="0" err="1">
                  <a:solidFill>
                    <a:srgbClr val="000000"/>
                  </a:solidFill>
                  <a:latin typeface="Courier New" pitchFamily="49" charset="0"/>
                </a:rPr>
                <a:t>i_addr</a:t>
              </a:r>
              <a:endParaRPr lang="en-US" sz="20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0194" name="Text Box 15"/>
            <p:cNvSpPr txBox="1">
              <a:spLocks noChangeArrowheads="1"/>
            </p:cNvSpPr>
            <p:nvPr/>
          </p:nvSpPr>
          <p:spPr bwMode="auto">
            <a:xfrm>
              <a:off x="913" y="3934"/>
              <a:ext cx="696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0x4300</a:t>
              </a:r>
            </a:p>
          </p:txBody>
        </p:sp>
        <p:sp>
          <p:nvSpPr>
            <p:cNvPr id="50195" name="Text Box 16"/>
            <p:cNvSpPr txBox="1">
              <a:spLocks noChangeArrowheads="1"/>
            </p:cNvSpPr>
            <p:nvPr/>
          </p:nvSpPr>
          <p:spPr bwMode="auto">
            <a:xfrm>
              <a:off x="2716" y="3934"/>
              <a:ext cx="696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0x4308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0196" name="Line 17"/>
            <p:cNvSpPr>
              <a:spLocks noChangeShapeType="1"/>
            </p:cNvSpPr>
            <p:nvPr/>
          </p:nvSpPr>
          <p:spPr bwMode="auto">
            <a:xfrm flipH="1">
              <a:off x="1425" y="3684"/>
              <a:ext cx="121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8" name="Text Box 18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Using Pointers</a:t>
            </a:r>
            <a:r>
              <a:rPr lang="ar-SA" sz="3800" b="1" dirty="0">
                <a:solidFill>
                  <a:srgbClr val="660033"/>
                </a:solidFill>
                <a:latin typeface="Arial" charset="0"/>
                <a:cs typeface="Arial" charset="0"/>
              </a:rPr>
              <a:t>‏</a:t>
            </a:r>
            <a:endParaRPr lang="en-US" sz="3800" b="1" dirty="0">
              <a:solidFill>
                <a:srgbClr val="660033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838200" y="4803775"/>
            <a:ext cx="7315200" cy="16002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838200" y="1752600"/>
            <a:ext cx="7315200" cy="16002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Using Pointers</a:t>
            </a:r>
            <a:r>
              <a:rPr lang="ar-SA" sz="3800" b="1" dirty="0">
                <a:solidFill>
                  <a:srgbClr val="660033"/>
                </a:solidFill>
                <a:latin typeface="Arial" charset="0"/>
                <a:cs typeface="Arial" charset="0"/>
              </a:rPr>
              <a:t>‏</a:t>
            </a:r>
            <a:endParaRPr lang="en-US" sz="3800" b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*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i_addr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= 32;	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/* dereference operator */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long 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j = *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i_addr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;  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/* dereference: j is now 32 */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grpSp>
        <p:nvGrpSpPr>
          <p:cNvPr id="51206" name="Group 5"/>
          <p:cNvGrpSpPr>
            <a:grpSpLocks/>
          </p:cNvGrpSpPr>
          <p:nvPr/>
        </p:nvGrpSpPr>
        <p:grpSpPr bwMode="auto">
          <a:xfrm>
            <a:off x="1066800" y="1768476"/>
            <a:ext cx="4548188" cy="1589088"/>
            <a:chOff x="672" y="1402"/>
            <a:chExt cx="2865" cy="1001"/>
          </a:xfrm>
        </p:grpSpPr>
        <p:sp>
          <p:nvSpPr>
            <p:cNvPr id="51219" name="Text Box 6"/>
            <p:cNvSpPr txBox="1">
              <a:spLocks noChangeArrowheads="1"/>
            </p:cNvSpPr>
            <p:nvPr/>
          </p:nvSpPr>
          <p:spPr bwMode="auto">
            <a:xfrm>
              <a:off x="961" y="1402"/>
              <a:ext cx="211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 dirty="0" err="1">
                  <a:solidFill>
                    <a:srgbClr val="000000"/>
                  </a:solidFill>
                  <a:latin typeface="Courier New" pitchFamily="49" charset="0"/>
                </a:rPr>
                <a:t>i</a:t>
              </a:r>
              <a:endParaRPr lang="en-US" sz="20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1220" name="Text Box 7"/>
            <p:cNvSpPr txBox="1">
              <a:spLocks noChangeArrowheads="1"/>
            </p:cNvSpPr>
            <p:nvPr/>
          </p:nvSpPr>
          <p:spPr bwMode="auto">
            <a:xfrm>
              <a:off x="2462" y="1423"/>
              <a:ext cx="696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 dirty="0" err="1">
                  <a:solidFill>
                    <a:srgbClr val="000000"/>
                  </a:solidFill>
                  <a:latin typeface="Courier New" pitchFamily="49" charset="0"/>
                </a:rPr>
                <a:t>i_addr</a:t>
              </a:r>
              <a:endParaRPr lang="en-US" sz="20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1221" name="Text Box 8"/>
            <p:cNvSpPr txBox="1">
              <a:spLocks noChangeArrowheads="1"/>
            </p:cNvSpPr>
            <p:nvPr/>
          </p:nvSpPr>
          <p:spPr bwMode="auto">
            <a:xfrm>
              <a:off x="961" y="2111"/>
              <a:ext cx="696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0x4300</a:t>
              </a:r>
            </a:p>
          </p:txBody>
        </p:sp>
        <p:sp>
          <p:nvSpPr>
            <p:cNvPr id="51222" name="Text Box 9"/>
            <p:cNvSpPr txBox="1">
              <a:spLocks noChangeArrowheads="1"/>
            </p:cNvSpPr>
            <p:nvPr/>
          </p:nvSpPr>
          <p:spPr bwMode="auto">
            <a:xfrm>
              <a:off x="2765" y="2111"/>
              <a:ext cx="696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0x4308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223" name="Group 10"/>
            <p:cNvGrpSpPr>
              <a:grpSpLocks/>
            </p:cNvGrpSpPr>
            <p:nvPr/>
          </p:nvGrpSpPr>
          <p:grpSpPr bwMode="auto">
            <a:xfrm>
              <a:off x="672" y="1701"/>
              <a:ext cx="2865" cy="350"/>
              <a:chOff x="672" y="1701"/>
              <a:chExt cx="2865" cy="350"/>
            </a:xfrm>
          </p:grpSpPr>
          <p:sp>
            <p:nvSpPr>
              <p:cNvPr id="51224" name="Rectangle 11"/>
              <p:cNvSpPr>
                <a:spLocks noChangeArrowheads="1"/>
              </p:cNvSpPr>
              <p:nvPr/>
            </p:nvSpPr>
            <p:spPr bwMode="auto">
              <a:xfrm>
                <a:off x="672" y="1701"/>
                <a:ext cx="1090" cy="350"/>
              </a:xfrm>
              <a:prstGeom prst="rect">
                <a:avLst/>
              </a:prstGeom>
              <a:solidFill>
                <a:srgbClr val="99CC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32</a:t>
                </a:r>
              </a:p>
            </p:txBody>
          </p:sp>
          <p:sp>
            <p:nvSpPr>
              <p:cNvPr id="51225" name="Rectangle 12"/>
              <p:cNvSpPr>
                <a:spLocks noChangeArrowheads="1"/>
              </p:cNvSpPr>
              <p:nvPr/>
            </p:nvSpPr>
            <p:spPr bwMode="auto">
              <a:xfrm>
                <a:off x="2448" y="1701"/>
                <a:ext cx="1089" cy="350"/>
              </a:xfrm>
              <a:prstGeom prst="rect">
                <a:avLst/>
              </a:prstGeom>
              <a:solidFill>
                <a:srgbClr val="99CC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4300</a:t>
                </a:r>
              </a:p>
            </p:txBody>
          </p:sp>
          <p:sp>
            <p:nvSpPr>
              <p:cNvPr id="51226" name="Line 13"/>
              <p:cNvSpPr>
                <a:spLocks noChangeShapeType="1"/>
              </p:cNvSpPr>
              <p:nvPr/>
            </p:nvSpPr>
            <p:spPr bwMode="auto">
              <a:xfrm flipH="1">
                <a:off x="1472" y="1860"/>
                <a:ext cx="121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207" name="Group 14"/>
          <p:cNvGrpSpPr>
            <a:grpSpLocks/>
          </p:cNvGrpSpPr>
          <p:nvPr/>
        </p:nvGrpSpPr>
        <p:grpSpPr bwMode="auto">
          <a:xfrm>
            <a:off x="1066800" y="4803777"/>
            <a:ext cx="4548188" cy="1587501"/>
            <a:chOff x="672" y="3216"/>
            <a:chExt cx="2865" cy="1000"/>
          </a:xfrm>
        </p:grpSpPr>
        <p:sp>
          <p:nvSpPr>
            <p:cNvPr id="51211" name="Text Box 15"/>
            <p:cNvSpPr txBox="1">
              <a:spLocks noChangeArrowheads="1"/>
            </p:cNvSpPr>
            <p:nvPr/>
          </p:nvSpPr>
          <p:spPr bwMode="auto">
            <a:xfrm>
              <a:off x="961" y="3216"/>
              <a:ext cx="211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 dirty="0" err="1">
                  <a:solidFill>
                    <a:srgbClr val="000000"/>
                  </a:solidFill>
                  <a:latin typeface="Courier New" pitchFamily="49" charset="0"/>
                </a:rPr>
                <a:t>i</a:t>
              </a:r>
              <a:endParaRPr lang="en-US" sz="20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1212" name="Text Box 16"/>
            <p:cNvSpPr txBox="1">
              <a:spLocks noChangeArrowheads="1"/>
            </p:cNvSpPr>
            <p:nvPr/>
          </p:nvSpPr>
          <p:spPr bwMode="auto">
            <a:xfrm>
              <a:off x="2462" y="3237"/>
              <a:ext cx="696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 dirty="0" err="1">
                  <a:solidFill>
                    <a:srgbClr val="000000"/>
                  </a:solidFill>
                  <a:latin typeface="Courier New" pitchFamily="49" charset="0"/>
                </a:rPr>
                <a:t>i_addr</a:t>
              </a:r>
              <a:endParaRPr lang="en-US" sz="20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1213" name="Text Box 17"/>
            <p:cNvSpPr txBox="1">
              <a:spLocks noChangeArrowheads="1"/>
            </p:cNvSpPr>
            <p:nvPr/>
          </p:nvSpPr>
          <p:spPr bwMode="auto">
            <a:xfrm>
              <a:off x="961" y="3924"/>
              <a:ext cx="696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0x4300</a:t>
              </a:r>
            </a:p>
          </p:txBody>
        </p:sp>
        <p:sp>
          <p:nvSpPr>
            <p:cNvPr id="51214" name="Text Box 18"/>
            <p:cNvSpPr txBox="1">
              <a:spLocks noChangeArrowheads="1"/>
            </p:cNvSpPr>
            <p:nvPr/>
          </p:nvSpPr>
          <p:spPr bwMode="auto">
            <a:xfrm>
              <a:off x="2765" y="3924"/>
              <a:ext cx="696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0x4308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215" name="Group 19"/>
            <p:cNvGrpSpPr>
              <a:grpSpLocks/>
            </p:cNvGrpSpPr>
            <p:nvPr/>
          </p:nvGrpSpPr>
          <p:grpSpPr bwMode="auto">
            <a:xfrm>
              <a:off x="672" y="3515"/>
              <a:ext cx="2865" cy="349"/>
              <a:chOff x="672" y="3515"/>
              <a:chExt cx="2865" cy="349"/>
            </a:xfrm>
          </p:grpSpPr>
          <p:sp>
            <p:nvSpPr>
              <p:cNvPr id="51216" name="Rectangle 20"/>
              <p:cNvSpPr>
                <a:spLocks noChangeArrowheads="1"/>
              </p:cNvSpPr>
              <p:nvPr/>
            </p:nvSpPr>
            <p:spPr bwMode="auto">
              <a:xfrm>
                <a:off x="672" y="3515"/>
                <a:ext cx="1090" cy="349"/>
              </a:xfrm>
              <a:prstGeom prst="rect">
                <a:avLst/>
              </a:prstGeom>
              <a:solidFill>
                <a:srgbClr val="99CC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32</a:t>
                </a:r>
              </a:p>
            </p:txBody>
          </p:sp>
          <p:sp>
            <p:nvSpPr>
              <p:cNvPr id="51217" name="Rectangle 21"/>
              <p:cNvSpPr>
                <a:spLocks noChangeArrowheads="1"/>
              </p:cNvSpPr>
              <p:nvPr/>
            </p:nvSpPr>
            <p:spPr bwMode="auto">
              <a:xfrm>
                <a:off x="2448" y="3515"/>
                <a:ext cx="1089" cy="349"/>
              </a:xfrm>
              <a:prstGeom prst="rect">
                <a:avLst/>
              </a:prstGeom>
              <a:solidFill>
                <a:srgbClr val="99CC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4300</a:t>
                </a:r>
              </a:p>
            </p:txBody>
          </p:sp>
          <p:sp>
            <p:nvSpPr>
              <p:cNvPr id="51218" name="Line 22"/>
              <p:cNvSpPr>
                <a:spLocks noChangeShapeType="1"/>
              </p:cNvSpPr>
              <p:nvPr/>
            </p:nvSpPr>
            <p:spPr bwMode="auto">
              <a:xfrm flipH="1">
                <a:off x="1472" y="3673"/>
                <a:ext cx="121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208" name="Rectangle 23"/>
          <p:cNvSpPr>
            <a:spLocks noChangeArrowheads="1"/>
          </p:cNvSpPr>
          <p:nvPr/>
        </p:nvSpPr>
        <p:spPr bwMode="auto">
          <a:xfrm>
            <a:off x="6240463" y="5275263"/>
            <a:ext cx="1752600" cy="577850"/>
          </a:xfrm>
          <a:prstGeom prst="rect">
            <a:avLst/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51209" name="Text Box 24"/>
          <p:cNvSpPr txBox="1">
            <a:spLocks noChangeArrowheads="1"/>
          </p:cNvSpPr>
          <p:nvPr/>
        </p:nvSpPr>
        <p:spPr bwMode="auto">
          <a:xfrm>
            <a:off x="6699250" y="4800600"/>
            <a:ext cx="3333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j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699250" y="5926138"/>
            <a:ext cx="110508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0x4310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873125" y="1927225"/>
            <a:ext cx="7315200" cy="16002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Using Pointers</a:t>
            </a:r>
            <a:r>
              <a:rPr lang="ar-SA" sz="3800" b="1" dirty="0">
                <a:solidFill>
                  <a:srgbClr val="660033"/>
                </a:solidFill>
                <a:latin typeface="Arial" charset="0"/>
                <a:cs typeface="Arial" charset="0"/>
              </a:rPr>
              <a:t>‏</a:t>
            </a:r>
            <a:endParaRPr lang="en-US" sz="3800" b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90513" y="1220788"/>
            <a:ext cx="8308975" cy="5226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= 13;		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/* but j is still 32 */</a:t>
            </a: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marL="341313" indent="-319088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  <a:tab pos="10036175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1101725" y="1927226"/>
            <a:ext cx="4548188" cy="1589088"/>
            <a:chOff x="694" y="1214"/>
            <a:chExt cx="2865" cy="1001"/>
          </a:xfrm>
        </p:grpSpPr>
        <p:sp>
          <p:nvSpPr>
            <p:cNvPr id="52233" name="Text Box 5"/>
            <p:cNvSpPr txBox="1">
              <a:spLocks noChangeArrowheads="1"/>
            </p:cNvSpPr>
            <p:nvPr/>
          </p:nvSpPr>
          <p:spPr bwMode="auto">
            <a:xfrm>
              <a:off x="984" y="1214"/>
              <a:ext cx="211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 dirty="0" err="1">
                  <a:solidFill>
                    <a:srgbClr val="000000"/>
                  </a:solidFill>
                  <a:latin typeface="Courier New" pitchFamily="49" charset="0"/>
                </a:rPr>
                <a:t>i</a:t>
              </a:r>
              <a:endParaRPr lang="en-US" sz="20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234" name="Text Box 6"/>
            <p:cNvSpPr txBox="1">
              <a:spLocks noChangeArrowheads="1"/>
            </p:cNvSpPr>
            <p:nvPr/>
          </p:nvSpPr>
          <p:spPr bwMode="auto">
            <a:xfrm>
              <a:off x="2485" y="1235"/>
              <a:ext cx="696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 dirty="0" err="1">
                  <a:solidFill>
                    <a:srgbClr val="000000"/>
                  </a:solidFill>
                  <a:latin typeface="Courier New" pitchFamily="49" charset="0"/>
                </a:rPr>
                <a:t>i_addr</a:t>
              </a:r>
              <a:endParaRPr lang="en-US" sz="20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2235" name="Text Box 7"/>
            <p:cNvSpPr txBox="1">
              <a:spLocks noChangeArrowheads="1"/>
            </p:cNvSpPr>
            <p:nvPr/>
          </p:nvSpPr>
          <p:spPr bwMode="auto">
            <a:xfrm>
              <a:off x="984" y="1923"/>
              <a:ext cx="696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0x4300</a:t>
              </a:r>
            </a:p>
          </p:txBody>
        </p:sp>
        <p:sp>
          <p:nvSpPr>
            <p:cNvPr id="52236" name="Text Box 8"/>
            <p:cNvSpPr txBox="1">
              <a:spLocks noChangeArrowheads="1"/>
            </p:cNvSpPr>
            <p:nvPr/>
          </p:nvSpPr>
          <p:spPr bwMode="auto">
            <a:xfrm>
              <a:off x="2787" y="1923"/>
              <a:ext cx="696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0x4308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2237" name="Group 9"/>
            <p:cNvGrpSpPr>
              <a:grpSpLocks/>
            </p:cNvGrpSpPr>
            <p:nvPr/>
          </p:nvGrpSpPr>
          <p:grpSpPr bwMode="auto">
            <a:xfrm>
              <a:off x="694" y="1513"/>
              <a:ext cx="2865" cy="350"/>
              <a:chOff x="694" y="1513"/>
              <a:chExt cx="2865" cy="350"/>
            </a:xfrm>
          </p:grpSpPr>
          <p:sp>
            <p:nvSpPr>
              <p:cNvPr id="52238" name="Rectangle 10"/>
              <p:cNvSpPr>
                <a:spLocks noChangeArrowheads="1"/>
              </p:cNvSpPr>
              <p:nvPr/>
            </p:nvSpPr>
            <p:spPr bwMode="auto">
              <a:xfrm>
                <a:off x="694" y="1513"/>
                <a:ext cx="1090" cy="350"/>
              </a:xfrm>
              <a:prstGeom prst="rect">
                <a:avLst/>
              </a:prstGeom>
              <a:solidFill>
                <a:srgbClr val="99CC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13</a:t>
                </a:r>
              </a:p>
            </p:txBody>
          </p:sp>
          <p:sp>
            <p:nvSpPr>
              <p:cNvPr id="52239" name="Rectangle 11"/>
              <p:cNvSpPr>
                <a:spLocks noChangeArrowheads="1"/>
              </p:cNvSpPr>
              <p:nvPr/>
            </p:nvSpPr>
            <p:spPr bwMode="auto">
              <a:xfrm>
                <a:off x="2470" y="1513"/>
                <a:ext cx="1089" cy="350"/>
              </a:xfrm>
              <a:prstGeom prst="rect">
                <a:avLst/>
              </a:prstGeom>
              <a:solidFill>
                <a:srgbClr val="99CC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4300</a:t>
                </a:r>
              </a:p>
            </p:txBody>
          </p:sp>
          <p:sp>
            <p:nvSpPr>
              <p:cNvPr id="52240" name="Line 12"/>
              <p:cNvSpPr>
                <a:spLocks noChangeShapeType="1"/>
              </p:cNvSpPr>
              <p:nvPr/>
            </p:nvSpPr>
            <p:spPr bwMode="auto">
              <a:xfrm flipH="1">
                <a:off x="1494" y="1672"/>
                <a:ext cx="121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230" name="Rectangle 13"/>
          <p:cNvSpPr>
            <a:spLocks noChangeArrowheads="1"/>
          </p:cNvSpPr>
          <p:nvPr/>
        </p:nvSpPr>
        <p:spPr bwMode="auto">
          <a:xfrm>
            <a:off x="6276975" y="2398713"/>
            <a:ext cx="1752600" cy="577850"/>
          </a:xfrm>
          <a:prstGeom prst="rect">
            <a:avLst/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6734175" y="1925638"/>
            <a:ext cx="3333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j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6734175" y="3049588"/>
            <a:ext cx="110508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0x4310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Pointers and arrays in C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pPr marL="385763" indent="-379413" eaLnBrk="1" hangingPunct="1">
              <a:buClrTx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dirty="0"/>
              <a:t>Assume 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z[10]</a:t>
            </a:r>
          </a:p>
          <a:p>
            <a:pPr marL="738188" lvl="1" indent="-241300" eaLnBrk="1" hangingPunct="1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returns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element of 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marL="738188" lvl="1" indent="-241300" eaLnBrk="1" hangingPunct="1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&amp;z[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dirty="0"/>
              <a:t>returns the address of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element of 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marL="738188" lvl="1" indent="-241300" eaLnBrk="1" hangingPunct="1">
              <a:buClr>
                <a:srgbClr val="660033"/>
              </a:buClr>
              <a:buSzPct val="75000"/>
              <a:buFont typeface="Wingdings" charset="2"/>
              <a:buChar char=""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 alone returns address the array begins at or the address of the 0th element of 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(&amp;z[0])</a:t>
            </a:r>
          </a:p>
          <a:p>
            <a:pPr marL="1146175" lvl="2" indent="-231775" eaLnBrk="1" hangingPunct="1">
              <a:buClrTx/>
              <a:buSzPct val="90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* </a:t>
            </a:r>
            <a:r>
              <a:rPr lang="en-US" sz="1800" dirty="0" err="1">
                <a:latin typeface="Courier New" pitchFamily="49" charset="0"/>
              </a:rPr>
              <a:t>ip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marL="1146175" lvl="2" indent="-231775" eaLnBrk="1" hangingPunct="1">
              <a:buClrTx/>
              <a:buSzPct val="90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z[10];</a:t>
            </a:r>
          </a:p>
          <a:p>
            <a:pPr marL="1146175" lvl="2" indent="-231775" eaLnBrk="1" hangingPunct="1">
              <a:buClrTx/>
              <a:buSzPct val="90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1800" dirty="0" err="1">
                <a:latin typeface="Courier New" pitchFamily="49" charset="0"/>
              </a:rPr>
              <a:t>ip</a:t>
            </a:r>
            <a:r>
              <a:rPr lang="en-US" sz="1800" dirty="0">
                <a:latin typeface="Courier New" pitchFamily="49" charset="0"/>
              </a:rPr>
              <a:t> = z;    /* equivalent to </a:t>
            </a:r>
            <a:r>
              <a:rPr lang="en-US" sz="1800" dirty="0" err="1">
                <a:latin typeface="Courier New" pitchFamily="49" charset="0"/>
              </a:rPr>
              <a:t>ip</a:t>
            </a:r>
            <a:r>
              <a:rPr lang="en-US" sz="1800" dirty="0">
                <a:latin typeface="Courier New" pitchFamily="49" charset="0"/>
              </a:rPr>
              <a:t> = &amp;z[0]; */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800" b="1" dirty="0">
              <a:solidFill>
                <a:srgbClr val="660033"/>
              </a:solidFill>
              <a:latin typeface="Arial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0" y="4029075"/>
            <a:ext cx="4324350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350" y="1771650"/>
            <a:ext cx="58674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539750" y="1003300"/>
            <a:ext cx="3041650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2/2014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Pointer arithmetic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pPr marL="385763" indent="-379413" eaLnBrk="1" hangingPunct="1">
              <a:buClrTx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dirty="0"/>
              <a:t>Done based on type of pointer</a:t>
            </a:r>
          </a:p>
          <a:p>
            <a:pPr marL="1146175" lvl="2" indent="-231775" eaLnBrk="1" hangingPunct="1">
              <a:buClrTx/>
              <a:buSzPct val="90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1800" dirty="0">
                <a:latin typeface="Courier New" pitchFamily="49" charset="0"/>
              </a:rPr>
              <a:t>char* cp1;</a:t>
            </a:r>
          </a:p>
          <a:p>
            <a:pPr marL="1146175" lvl="2" indent="-231775" eaLnBrk="1" hangingPunct="1">
              <a:buClrTx/>
              <a:buSzPct val="90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* ip1;</a:t>
            </a:r>
          </a:p>
          <a:p>
            <a:pPr marL="1146175" lvl="2" indent="-231775" eaLnBrk="1" hangingPunct="1">
              <a:buClrTx/>
              <a:buSzPct val="90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1800" dirty="0">
                <a:latin typeface="Courier New" pitchFamily="49" charset="0"/>
              </a:rPr>
              <a:t>cp1++;  // Increments address by 1</a:t>
            </a:r>
          </a:p>
          <a:p>
            <a:pPr marL="1146175" lvl="2" indent="-231775" eaLnBrk="1" hangingPunct="1">
              <a:buClrTx/>
              <a:buSzPct val="90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1800" dirty="0">
                <a:latin typeface="Courier New" pitchFamily="49" charset="0"/>
              </a:rPr>
              <a:t>ip1++;  // Increments address by 4</a:t>
            </a:r>
          </a:p>
          <a:p>
            <a:pPr marL="385763" indent="-379413" eaLnBrk="1" hangingPunct="1">
              <a:buClrTx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dirty="0"/>
              <a:t>Often used to sequence arrays</a:t>
            </a:r>
          </a:p>
          <a:p>
            <a:pPr marL="1146175" lvl="2" indent="-231775" eaLnBrk="1" hangingPunct="1">
              <a:buClrTx/>
              <a:buSzPct val="90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* </a:t>
            </a:r>
            <a:r>
              <a:rPr lang="en-US" sz="1800" dirty="0" err="1">
                <a:latin typeface="Courier New" pitchFamily="49" charset="0"/>
              </a:rPr>
              <a:t>ip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marL="1146175" lvl="2" indent="-231775" eaLnBrk="1" hangingPunct="1">
              <a:buClrTx/>
              <a:buSzPct val="90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z[10];</a:t>
            </a:r>
          </a:p>
          <a:p>
            <a:pPr marL="1146175" lvl="2" indent="-231775" eaLnBrk="1" hangingPunct="1">
              <a:buClrTx/>
              <a:buSzPct val="90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1800" dirty="0" err="1">
                <a:latin typeface="Courier New" pitchFamily="49" charset="0"/>
              </a:rPr>
              <a:t>ip</a:t>
            </a:r>
            <a:r>
              <a:rPr lang="en-US" sz="1800" dirty="0">
                <a:latin typeface="Courier New" pitchFamily="49" charset="0"/>
              </a:rPr>
              <a:t> = z;</a:t>
            </a:r>
          </a:p>
          <a:p>
            <a:pPr marL="1146175" lvl="2" indent="-231775" eaLnBrk="1" hangingPunct="1">
              <a:buClrTx/>
              <a:buSzPct val="90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1800" dirty="0" err="1">
                <a:latin typeface="Courier New" pitchFamily="49" charset="0"/>
              </a:rPr>
              <a:t>ip</a:t>
            </a:r>
            <a:r>
              <a:rPr lang="en-US" sz="1800" dirty="0">
                <a:latin typeface="Courier New" pitchFamily="49" charset="0"/>
              </a:rPr>
              <a:t> += 3;</a:t>
            </a:r>
          </a:p>
          <a:p>
            <a:pPr marL="1146175" lvl="2" indent="-231775" eaLnBrk="1" hangingPunct="1">
              <a:buClrTx/>
              <a:buSzPct val="90000"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ip</a:t>
            </a:r>
            <a:r>
              <a:rPr lang="en-US" sz="1800" dirty="0">
                <a:latin typeface="Courier New" pitchFamily="49" charset="0"/>
              </a:rPr>
              <a:t> = 100</a:t>
            </a:r>
          </a:p>
          <a:p>
            <a:pPr marL="385763" indent="-379413" eaLnBrk="1" hangingPunct="1">
              <a:buClrTx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dirty="0"/>
              <a:t>How much larger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dirty="0"/>
              <a:t> than z?</a:t>
            </a:r>
          </a:p>
          <a:p>
            <a:pPr marL="385763" indent="-379413" eaLnBrk="1" hangingPunct="1">
              <a:buClrTx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dirty="0"/>
              <a:t>Which element of z is set to 100?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410200" y="5181600"/>
            <a:ext cx="609599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 b="1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7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66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marL="385763" indent="-379413" eaLnBrk="1" hangingPunct="1">
              <a:buClrTx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en-US" sz="1800" kern="0" dirty="0">
              <a:latin typeface="Courier New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410200" y="5715000"/>
            <a:ext cx="23622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95000"/>
              </a:lnSpc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 b="1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7000"/>
              </a:lnSpc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66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66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marL="385763" indent="-379413" eaLnBrk="1" hangingPunct="1">
              <a:buClrTx/>
              <a:buFontTx/>
              <a:buNone/>
              <a:tabLst>
                <a:tab pos="385763" algn="l"/>
                <a:tab pos="498475" algn="l"/>
                <a:tab pos="955675" algn="l"/>
                <a:tab pos="1412875" algn="l"/>
                <a:tab pos="1870075" algn="l"/>
                <a:tab pos="2327275" algn="l"/>
                <a:tab pos="2784475" algn="l"/>
                <a:tab pos="3241675" algn="l"/>
                <a:tab pos="3698875" algn="l"/>
                <a:tab pos="4156075" algn="l"/>
                <a:tab pos="4613275" algn="l"/>
                <a:tab pos="5070475" algn="l"/>
                <a:tab pos="5527675" algn="l"/>
                <a:tab pos="5984875" algn="l"/>
                <a:tab pos="6442075" algn="l"/>
                <a:tab pos="6899275" algn="l"/>
                <a:tab pos="7356475" algn="l"/>
                <a:tab pos="7813675" algn="l"/>
                <a:tab pos="8270875" algn="l"/>
                <a:tab pos="8728075" algn="l"/>
                <a:tab pos="9185275" algn="l"/>
              </a:tabLst>
            </a:pP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</a:rPr>
              <a:t>z[3] = 100</a:t>
            </a:r>
            <a:endParaRPr lang="en-US" sz="1800" kern="0" dirty="0">
              <a:latin typeface="Courier New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>
                <a:solidFill>
                  <a:srgbClr val="660033"/>
                </a:solidFill>
                <a:latin typeface="Arial" charset="0"/>
              </a:rPr>
              <a:t>Function call parameters </a:t>
            </a: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57200" y="1181100"/>
            <a:ext cx="8229600" cy="4686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19088" eaLnBrk="1" hangingPunct="1">
              <a:lnSpc>
                <a:spcPct val="90000"/>
              </a:lnSpc>
              <a:spcBef>
                <a:spcPts val="1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Function arguments are passed “by value”.</a:t>
            </a:r>
          </a:p>
          <a:p>
            <a:pPr marL="341313" indent="-319088" eaLnBrk="1" hangingPunct="1">
              <a:lnSpc>
                <a:spcPct val="90000"/>
              </a:lnSpc>
              <a:spcBef>
                <a:spcPts val="1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What is “pass by value”?</a:t>
            </a:r>
          </a:p>
          <a:p>
            <a:pPr marL="719138" lvl="1" indent="-261938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The called function 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callee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) is given a copy of the arguments.</a:t>
            </a:r>
          </a:p>
          <a:p>
            <a:pPr marL="341313" indent="-319088" eaLnBrk="1" hangingPunct="1">
              <a:lnSpc>
                <a:spcPct val="90000"/>
              </a:lnSpc>
              <a:spcBef>
                <a:spcPts val="1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What does this imply?</a:t>
            </a:r>
          </a:p>
          <a:p>
            <a:pPr marL="719138" lvl="1" indent="-261938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The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callee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can’t alter a variable in the caller function, only </a:t>
            </a:r>
            <a:r>
              <a:rPr lang="en-US" sz="2000" b="1">
                <a:solidFill>
                  <a:srgbClr val="000066"/>
                </a:solidFill>
                <a:latin typeface="Arial" charset="0"/>
              </a:rPr>
              <a:t>its copy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given through arguments.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>
                <a:solidFill>
                  <a:srgbClr val="660033"/>
                </a:solidFill>
                <a:latin typeface="Arial" charset="0"/>
              </a:rPr>
              <a:t>Example 1: swap_1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4953000" cy="30194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33CC"/>
                </a:solidFill>
                <a:latin typeface="Courier New" pitchFamily="49" charset="0"/>
              </a:rPr>
              <a:t>void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swap_1(</a:t>
            </a:r>
            <a:r>
              <a:rPr lang="en-US" b="1">
                <a:solidFill>
                  <a:srgbClr val="0033CC"/>
                </a:solidFill>
                <a:latin typeface="Courier New" pitchFamily="49" charset="0"/>
              </a:rPr>
              <a:t>int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a, </a:t>
            </a:r>
            <a:r>
              <a:rPr lang="en-US" b="1">
                <a:solidFill>
                  <a:srgbClr val="0033CC"/>
                </a:solidFill>
                <a:latin typeface="Courier New" pitchFamily="49" charset="0"/>
              </a:rPr>
              <a:t>int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b)</a:t>
            </a:r>
            <a:r>
              <a:rPr lang="ar-SA" b="1">
                <a:solidFill>
                  <a:srgbClr val="000000"/>
                </a:solidFill>
                <a:latin typeface="Courier New" pitchFamily="49" charset="0"/>
                <a:cs typeface="Arial" charset="0"/>
              </a:rPr>
              <a:t>‏</a:t>
            </a:r>
            <a:endParaRPr lang="en-US" b="1">
              <a:solidFill>
                <a:srgbClr val="000000"/>
              </a:solidFill>
              <a:latin typeface="Courier New" pitchFamily="49" charset="0"/>
              <a:cs typeface="Arial" charset="0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>
                <a:solidFill>
                  <a:srgbClr val="0033CC"/>
                </a:solidFill>
                <a:latin typeface="Courier New" pitchFamily="49" charset="0"/>
              </a:rPr>
              <a:t>int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temp;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temp = a;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a = b;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b = temp;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5791200" y="1752600"/>
            <a:ext cx="33528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34975" eaLnBrk="1" hangingPunct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>
                <a:solidFill>
                  <a:srgbClr val="000000"/>
                </a:solidFill>
                <a:latin typeface="Lucida Sans" pitchFamily="32" charset="0"/>
              </a:rPr>
              <a:t>If </a:t>
            </a:r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x=3,y=4</a:t>
            </a:r>
            <a:r>
              <a:rPr lang="en-US">
                <a:solidFill>
                  <a:srgbClr val="000000"/>
                </a:solidFill>
                <a:latin typeface="Lucida Sans" pitchFamily="32" charset="0"/>
              </a:rPr>
              <a:t>, then</a:t>
            </a:r>
            <a:br>
              <a:rPr lang="en-US">
                <a:solidFill>
                  <a:srgbClr val="000000"/>
                </a:solidFill>
                <a:latin typeface="Lucida Sans" pitchFamily="32" charset="0"/>
              </a:rPr>
            </a:br>
            <a:r>
              <a:rPr lang="en-US">
                <a:solidFill>
                  <a:srgbClr val="000000"/>
                </a:solidFill>
                <a:latin typeface="Lucida Sans" pitchFamily="32" charset="0"/>
              </a:rPr>
              <a:t>after </a:t>
            </a:r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swap_1(x,y);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5940425" y="3333750"/>
            <a:ext cx="257824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A1: x=4; y=3;</a:t>
            </a: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5956300" y="4049713"/>
            <a:ext cx="257824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A2: x=3; y=4;</a:t>
            </a:r>
          </a:p>
        </p:txBody>
      </p:sp>
      <p:sp>
        <p:nvSpPr>
          <p:cNvPr id="57351" name="Line 6"/>
          <p:cNvSpPr>
            <a:spLocks noChangeShapeType="1"/>
          </p:cNvSpPr>
          <p:nvPr/>
        </p:nvSpPr>
        <p:spPr bwMode="auto">
          <a:xfrm>
            <a:off x="5883275" y="3600450"/>
            <a:ext cx="2362200" cy="1588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04813" y="301625"/>
            <a:ext cx="871855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>
                <a:solidFill>
                  <a:srgbClr val="660033"/>
                </a:solidFill>
                <a:latin typeface="Arial" charset="0"/>
              </a:rPr>
              <a:t>Example 2: swap_2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5257800" cy="30194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33CC"/>
                </a:solidFill>
                <a:latin typeface="Courier New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swap_2(</a:t>
            </a:r>
            <a:r>
              <a:rPr lang="en-US" b="1" dirty="0" err="1">
                <a:solidFill>
                  <a:srgbClr val="0033CC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*a, </a:t>
            </a:r>
            <a:r>
              <a:rPr lang="en-US" b="1" dirty="0" err="1">
                <a:solidFill>
                  <a:srgbClr val="0033CC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*b)</a:t>
            </a:r>
            <a:r>
              <a:rPr lang="ar-SA" b="1" dirty="0">
                <a:solidFill>
                  <a:srgbClr val="000000"/>
                </a:solidFill>
                <a:latin typeface="Courier New" pitchFamily="49" charset="0"/>
                <a:cs typeface="Arial" charset="0"/>
              </a:rPr>
              <a:t>‏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Arial" charset="0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 err="1">
                <a:solidFill>
                  <a:srgbClr val="0033CC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temp;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temp = *a;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*a = *b;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*b = temp;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5867400" y="1752600"/>
            <a:ext cx="3276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34975" eaLnBrk="1" hangingPunct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>
                <a:solidFill>
                  <a:srgbClr val="000000"/>
                </a:solidFill>
                <a:latin typeface="Lucida Sans" pitchFamily="32" charset="0"/>
              </a:rPr>
              <a:t>If </a:t>
            </a:r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x=3,y=4</a:t>
            </a:r>
            <a:r>
              <a:rPr lang="en-US">
                <a:solidFill>
                  <a:srgbClr val="000000"/>
                </a:solidFill>
                <a:latin typeface="Lucida Sans" pitchFamily="32" charset="0"/>
              </a:rPr>
              <a:t>, then</a:t>
            </a:r>
            <a:br>
              <a:rPr lang="en-US">
                <a:solidFill>
                  <a:srgbClr val="000000"/>
                </a:solidFill>
                <a:latin typeface="Lucida Sans" pitchFamily="32" charset="0"/>
              </a:rPr>
            </a:br>
            <a:r>
              <a:rPr lang="en-US">
                <a:solidFill>
                  <a:srgbClr val="000000"/>
                </a:solidFill>
                <a:latin typeface="Lucida Sans" pitchFamily="32" charset="0"/>
              </a:rPr>
              <a:t>after </a:t>
            </a:r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swap_2(&amp;x,&amp;y);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6016625" y="3581400"/>
            <a:ext cx="257824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A1: x=3; y=4;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6032500" y="4297363"/>
            <a:ext cx="257824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A2: x=4; y=3;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867400" y="3809999"/>
            <a:ext cx="2362200" cy="1588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>
                <a:solidFill>
                  <a:srgbClr val="660033"/>
                </a:solidFill>
                <a:latin typeface="Arial" charset="0"/>
              </a:rPr>
              <a:t>Call by value vs. reference in C</a:t>
            </a:r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51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Call by reference implemented via pointer passing</a:t>
            </a:r>
          </a:p>
          <a:p>
            <a:pPr marL="744538" lvl="1" indent="-227013"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>
                <a:solidFill>
                  <a:srgbClr val="000066"/>
                </a:solidFill>
                <a:latin typeface="Courier New" pitchFamily="49" charset="0"/>
              </a:rPr>
              <a:t>void swap(int *px, int *py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) {</a:t>
            </a:r>
          </a:p>
          <a:p>
            <a:pPr marL="744538" lvl="1" indent="-227013"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	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int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tmp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;</a:t>
            </a:r>
          </a:p>
          <a:p>
            <a:pPr marL="744538" lvl="1" indent="-227013"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	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tmp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 = *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px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;</a:t>
            </a:r>
          </a:p>
          <a:p>
            <a:pPr marL="744538" lvl="1" indent="-227013"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	*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px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 = *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py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;</a:t>
            </a:r>
          </a:p>
          <a:p>
            <a:pPr marL="744538" lvl="1" indent="-227013"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	*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py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 = 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tmp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;</a:t>
            </a:r>
          </a:p>
          <a:p>
            <a:pPr marL="744538" lvl="1" indent="-227013"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}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Swaps the values of the variables x and y if 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</a:rPr>
              <a:t>px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 is &amp;x and </a:t>
            </a:r>
            <a:r>
              <a:rPr lang="en-US" sz="1800" b="1" dirty="0" err="1">
                <a:solidFill>
                  <a:srgbClr val="000066"/>
                </a:solidFill>
                <a:latin typeface="Arial" charset="0"/>
              </a:rPr>
              <a:t>py</a:t>
            </a: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 is &amp;y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Arial" charset="0"/>
              </a:rPr>
              <a:t>Uses integer pointers instead of integers</a:t>
            </a:r>
          </a:p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Otherwise, call by value...</a:t>
            </a:r>
          </a:p>
          <a:p>
            <a:pPr marL="385763" indent="-366713" eaLnBrk="1" hangingPunct="1">
              <a:spcBef>
                <a:spcPts val="6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	void swap(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int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 x, 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int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 y) {</a:t>
            </a:r>
          </a:p>
          <a:p>
            <a:pPr marL="744538" lvl="1" indent="-227013"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	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int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tmp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;</a:t>
            </a:r>
          </a:p>
          <a:p>
            <a:pPr marL="744538" lvl="1" indent="-227013"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	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tmp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 = x;</a:t>
            </a:r>
          </a:p>
          <a:p>
            <a:pPr marL="744538" lvl="1" indent="-227013"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	x = y;</a:t>
            </a:r>
          </a:p>
          <a:p>
            <a:pPr marL="744538" lvl="1" indent="-227013"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	y = </a:t>
            </a:r>
            <a:r>
              <a:rPr lang="en-US" sz="1800" b="1" dirty="0" err="1">
                <a:solidFill>
                  <a:srgbClr val="000066"/>
                </a:solidFill>
                <a:latin typeface="Courier New" pitchFamily="49" charset="0"/>
              </a:rPr>
              <a:t>tmp</a:t>
            </a: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;</a:t>
            </a:r>
          </a:p>
          <a:p>
            <a:pPr marL="744538" lvl="1" indent="-227013"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 C, assignment is an expression</a:t>
            </a:r>
          </a:p>
          <a:p>
            <a:pPr marL="722313" lvl="1" indent="-230188" eaLnBrk="1" hangingPunct="1">
              <a:lnSpc>
                <a:spcPct val="9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b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x = 4</a:t>
            </a:r>
            <a:r>
              <a:rPr lang="en-US" sz="2000" b="1">
                <a:solidFill>
                  <a:srgbClr val="000066"/>
                </a:solidFill>
                <a:latin typeface="Arial" charset="0"/>
              </a:rPr>
              <a:t> 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has the value 4</a:t>
            </a:r>
          </a:p>
          <a:p>
            <a:pPr marL="385763" indent="-363538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85763" indent="-363538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if (x == 4)</a:t>
            </a:r>
            <a:r>
              <a:rPr lang="ar-SA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‏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y = 3;		/* sets y to 3 if x is 4 */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</a:b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85763" indent="-363538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if (x = 4)</a:t>
            </a:r>
            <a:r>
              <a:rPr lang="ar-SA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‏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y = 3;		/* always sets y to 3 */</a:t>
            </a:r>
          </a:p>
          <a:p>
            <a:pPr marL="727075" lvl="1" indent="-230188"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385763" indent="-363538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while ((c=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getchar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()) != EOF)</a:t>
            </a:r>
            <a:r>
              <a:rPr lang="ar-SA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‏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85763" indent="-363538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Assignments and expressions</a:t>
            </a:r>
          </a:p>
        </p:txBody>
      </p:sp>
    </p:spTree>
    <p:extLst>
      <p:ext uri="{BB962C8B-B14F-4D97-AF65-F5344CB8AC3E}">
        <p14:creationId xmlns:p14="http://schemas.microsoft.com/office/powerpoint/2010/main" val="863284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04775" y="6345238"/>
            <a:ext cx="9120188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https://freedom-to-tinker.com/blog/felten/the-linux-backdoor-attempt-of-2003/</a:t>
            </a: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211263"/>
            <a:ext cx="8553450" cy="245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Tricky expressions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JPL’s Power of Ten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 is difficult to code securely in</a:t>
            </a:r>
          </a:p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 safety-critical, embedded applications (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IoT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driverless cars, etc), use these rules to improve safety of code</a:t>
            </a:r>
          </a:p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Rule #1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Restrict all code to very simple control flow constructs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Avoid using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800" dirty="0">
                <a:latin typeface="Arial" charset="0"/>
              </a:rPr>
              <a:t> statements,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setjmp</a:t>
            </a:r>
            <a:r>
              <a:rPr lang="en-US" sz="1800" dirty="0">
                <a:latin typeface="Arial" charset="0"/>
              </a:rPr>
              <a:t> or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longjmp</a:t>
            </a:r>
            <a:r>
              <a:rPr lang="en-US" sz="1800" dirty="0">
                <a:latin typeface="Arial" charset="0"/>
              </a:rPr>
              <a:t> constructs, and recursion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Easier to verify</a:t>
            </a:r>
            <a:r>
              <a:rPr lang="en-US" sz="1800">
                <a:latin typeface="Arial" charset="0"/>
              </a:rPr>
              <a:t>, better code </a:t>
            </a:r>
            <a:r>
              <a:rPr lang="en-US" sz="1800" dirty="0">
                <a:latin typeface="Arial" charset="0"/>
              </a:rPr>
              <a:t>clarity, acyclic </a:t>
            </a:r>
            <a:r>
              <a:rPr lang="en-US" sz="1800">
                <a:latin typeface="Arial" charset="0"/>
              </a:rPr>
              <a:t>call graph for integrity checks</a:t>
            </a:r>
            <a:endParaRPr lang="en-US" sz="1800" dirty="0">
              <a:latin typeface="Arial" charset="0"/>
            </a:endParaRPr>
          </a:p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Rule #2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>
                <a:latin typeface="Arial" charset="0"/>
              </a:rPr>
              <a:t>Ensure loops have </a:t>
            </a:r>
            <a:r>
              <a:rPr lang="en-US" sz="1800" dirty="0">
                <a:latin typeface="Arial" charset="0"/>
              </a:rPr>
              <a:t>a fixed upper bound that can be </a:t>
            </a:r>
            <a:r>
              <a:rPr lang="en-US" sz="1800">
                <a:latin typeface="Arial" charset="0"/>
              </a:rPr>
              <a:t>statically proven to prevent </a:t>
            </a:r>
            <a:r>
              <a:rPr lang="en-US" sz="1800" dirty="0">
                <a:latin typeface="Arial" charset="0"/>
              </a:rPr>
              <a:t>runaway code</a:t>
            </a:r>
          </a:p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Rule #3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Do not use dynamic memory allocation after initialization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Predictability in performance, avoidance of memory leaks and memory corruption bugs in allocation/</a:t>
            </a:r>
            <a:r>
              <a:rPr lang="en-US" sz="1800" dirty="0" err="1">
                <a:latin typeface="Arial" charset="0"/>
              </a:rPr>
              <a:t>deallocation</a:t>
            </a:r>
            <a:r>
              <a:rPr lang="en-US" sz="1800" dirty="0">
                <a:latin typeface="Arial" charset="0"/>
              </a:rPr>
              <a:t> code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JPL’s Power of Ten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Rule #4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No function should be longer than what can be printed on a single sheet of paper (60 lines)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Each function should be a logical unit that is understandable and verifiable as a unit</a:t>
            </a:r>
          </a:p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Rule #5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Code should average a minimum of two assertions per function to check for anomalous conditions that should never happen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Verify pre- and post-conditions of functions, parameters, return values and loop invariants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Assertion failures should return error conditions to caller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Defect rate of 1 every 10-100 lines of code.  Assertions help catch them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JPL’s Power of Ten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Rule #6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Data objects should be declared at the smallest possible level of scope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Data-hiding keeps values from being referenced or corrupted from elsewhere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Allows easier diagnosis of errors</a:t>
            </a:r>
            <a:endParaRPr lang="en-US" sz="2200" dirty="0">
              <a:latin typeface="Arial" charset="0"/>
            </a:endParaRPr>
          </a:p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Rule #7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Return value of non-void functions should be checked by calling function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Validity of parameters should be checked inside each function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Common to ignore return value checks on many C library calls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Exceptions should </a:t>
            </a:r>
            <a:r>
              <a:rPr lang="en-US" sz="1800">
                <a:latin typeface="Arial" charset="0"/>
              </a:rPr>
              <a:t>be justified</a:t>
            </a: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Example</a:t>
            </a: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539750" y="1003300"/>
            <a:ext cx="26479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Heartbleed (4/2014)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700" y="-1582738"/>
            <a:ext cx="3960813" cy="844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8" y="3533775"/>
            <a:ext cx="4854575" cy="321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675" y="1566863"/>
            <a:ext cx="3827463" cy="169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47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7588" y="520700"/>
            <a:ext cx="9112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JPL’s Power of Ten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Rule #8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>
                <a:latin typeface="Arial" charset="0"/>
              </a:rPr>
              <a:t>Limit preprocessor use to inclusion of header files and simple macros.  Macros should expand into complete syntactic units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>
                <a:latin typeface="Arial" charset="0"/>
              </a:rPr>
              <a:t>Limit the use of conditional compilation directives to one or two to limit number of versions of code that need to be tested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>
                <a:latin typeface="Arial" charset="0"/>
              </a:rPr>
              <a:t>Reduce obfuscated code</a:t>
            </a:r>
          </a:p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Rule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#9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Restrict the use of pointers with no more than one level of dereferencing.  Function pointers should be avoided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Pointers easily misused, are hard to follow and analyze for static analyzers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Must have clear flow of control and function call hierarchies to reason about safety of code</a:t>
            </a:r>
          </a:p>
          <a:p>
            <a:pPr marL="385763" indent="-366713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Rule #10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Compile all code with all compiler warnings enabled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Wpedantic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 dirty="0">
                <a:latin typeface="Arial" charset="0"/>
              </a:rPr>
              <a:t>Code should pass with no warnings</a:t>
            </a:r>
          </a:p>
          <a:p>
            <a:pPr marL="739775" lvl="1" indent="-231775" eaLnBrk="1" hangingPunct="1">
              <a:lnSpc>
                <a:spcPct val="9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800">
                <a:latin typeface="Arial" charset="0"/>
              </a:rPr>
              <a:t>Modern, static </a:t>
            </a:r>
            <a:r>
              <a:rPr lang="en-US" sz="1800" dirty="0">
                <a:latin typeface="Arial" charset="0"/>
              </a:rPr>
              <a:t>source code analyzers can catch a large percentage of errors with few false positives</a:t>
            </a: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https://sayat.me/wu4f</a:t>
            </a:r>
          </a:p>
        </p:txBody>
      </p:sp>
    </p:spTree>
    <p:extLst>
      <p:ext uri="{BB962C8B-B14F-4D97-AF65-F5344CB8AC3E}">
        <p14:creationId xmlns:p14="http://schemas.microsoft.com/office/powerpoint/2010/main" val="22495634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092325" y="2603500"/>
            <a:ext cx="3200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char amsg[ ] = “This is a test”;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5608638" y="2633663"/>
            <a:ext cx="1752600" cy="3048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This is a test\0</a:t>
            </a:r>
          </a:p>
        </p:txBody>
      </p:sp>
      <p:cxnSp>
        <p:nvCxnSpPr>
          <p:cNvPr id="30726" name="AutoShape 5"/>
          <p:cNvCxnSpPr>
            <a:cxnSpLocks noChangeShapeType="1"/>
            <a:stCxn id="30724" idx="3"/>
            <a:endCxn id="30725" idx="1"/>
          </p:cNvCxnSpPr>
          <p:nvPr/>
        </p:nvCxnSpPr>
        <p:spPr bwMode="auto">
          <a:xfrm flipV="1">
            <a:off x="5292725" y="2786063"/>
            <a:ext cx="3175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0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eaLnBrk="1" hangingPunct="1">
              <a:lnSpc>
                <a:spcPct val="121000"/>
              </a:lnSpc>
              <a:spcBef>
                <a:spcPts val="2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Used for static arrays</a:t>
            </a:r>
            <a:endParaRPr lang="en-US" dirty="0">
              <a:latin typeface="Arial" charset="0"/>
            </a:endParaRP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Square brackets used to denote arrays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Symbol that points to a fixed location in memory</a:t>
            </a:r>
          </a:p>
          <a:p>
            <a:pPr marL="492125" lvl="1" indent="0" eaLnBrk="1" hangingPunct="1">
              <a:lnSpc>
                <a:spcPct val="90000"/>
              </a:lnSpc>
              <a:buClr>
                <a:srgbClr val="660033"/>
              </a:buClr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dirty="0">
              <a:latin typeface="Arial" charset="0"/>
            </a:endParaRP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dirty="0">
              <a:latin typeface="Arial" charset="0"/>
            </a:endParaRP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Can change characters in string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amsg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[3] = 'x'; </a:t>
            </a:r>
            <a:r>
              <a:rPr lang="en-US" dirty="0">
                <a:latin typeface="Arial" charset="0"/>
              </a:rPr>
              <a:t>)</a:t>
            </a:r>
          </a:p>
          <a:p>
            <a:pPr marL="722313" lvl="1" indent="-230188" eaLnBrk="1" hangingPunct="1">
              <a:lnSpc>
                <a:spcPct val="90000"/>
              </a:lnSpc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Can not reassign </a:t>
            </a:r>
            <a:r>
              <a:rPr lang="en-US" dirty="0" err="1">
                <a:latin typeface="Arial" charset="0"/>
              </a:rPr>
              <a:t>amsg</a:t>
            </a:r>
            <a:r>
              <a:rPr lang="en-US" dirty="0">
                <a:latin typeface="Arial" charset="0"/>
              </a:rPr>
              <a:t> to point elsewhere (i.e.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amsg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p</a:t>
            </a:r>
            <a:r>
              <a:rPr lang="en-US" dirty="0">
                <a:latin typeface="Arial" charset="0"/>
              </a:rPr>
              <a:t>)</a:t>
            </a:r>
          </a:p>
          <a:p>
            <a:pPr marL="492125" lvl="1" indent="0" eaLnBrk="1" hangingPunct="1">
              <a:lnSpc>
                <a:spcPct val="90000"/>
              </a:lnSpc>
              <a:buClr>
                <a:srgbClr val="660033"/>
              </a:buClr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1800" b="1" dirty="0">
              <a:solidFill>
                <a:srgbClr val="000099"/>
              </a:solidFill>
              <a:latin typeface="Arial" charset="0"/>
            </a:endParaRPr>
          </a:p>
          <a:p>
            <a:pPr lvl="2" indent="-230188" eaLnBrk="1" hangingPunct="1">
              <a:lnSpc>
                <a:spcPct val="121000"/>
              </a:lnSpc>
              <a:spcBef>
                <a:spcPts val="2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1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9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>
                <a:solidFill>
                  <a:srgbClr val="660033"/>
                </a:solidFill>
                <a:latin typeface="Arial" charset="0"/>
              </a:rPr>
              <a:t>Constant pointers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27038" y="68580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800" b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6964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63538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Why assembly?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63538" eaLnBrk="1" hangingPunct="1"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Learn how programs map onto underlying hardware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Allows programmers to write efficient code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Allows one to identify security problems caused by programming language and CPU architecture</a:t>
            </a:r>
          </a:p>
          <a:p>
            <a:pPr marL="385763" indent="-363538" eaLnBrk="1" hangingPunct="1"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Enable platform-specific tasks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Access and manipulate hardware-specific registers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Utilize latest CPU instructions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Interface with hardware devices</a:t>
            </a:r>
          </a:p>
          <a:p>
            <a:pPr marL="385763" indent="-363538" eaLnBrk="1" hangingPunct="1">
              <a:buClr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Reverse-engineer unknown binary code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Identify what viruses, spyware, </a:t>
            </a:r>
            <a:r>
              <a:rPr lang="en-US" dirty="0" err="1">
                <a:latin typeface="Arial" charset="0"/>
              </a:rPr>
              <a:t>rootkits</a:t>
            </a:r>
            <a:r>
              <a:rPr lang="en-US" dirty="0">
                <a:latin typeface="Arial" charset="0"/>
              </a:rPr>
              <a:t>, and other malware are doing</a:t>
            </a:r>
          </a:p>
          <a:p>
            <a:pPr marL="722313" lvl="1" indent="-230188" eaLnBrk="1" hangingPunct="1"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latin typeface="Arial" charset="0"/>
              </a:rPr>
              <a:t>Understand how cheating in on-line games work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Meltdown and </a:t>
            </a:r>
            <a:r>
              <a:rPr lang="en-US" dirty="0" err="1"/>
              <a:t>Spectre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90763"/>
            <a:ext cx="6858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800" b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474788" y="4673600"/>
            <a:ext cx="10287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8/2014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886200"/>
            <a:ext cx="6629400" cy="258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175" y="1731963"/>
            <a:ext cx="5305425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600075" y="1185863"/>
            <a:ext cx="324643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Example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FBI Tor Exploit (Playpen) (8/2013)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800" b="1" dirty="0">
              <a:solidFill>
                <a:srgbClr val="660033"/>
              </a:solidFill>
              <a:latin typeface="Arial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1000125"/>
            <a:ext cx="4371975" cy="180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505200"/>
            <a:ext cx="5857875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800" y="1549400"/>
            <a:ext cx="4775200" cy="187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Example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7702</TotalTime>
  <Words>2583</Words>
  <Application>Microsoft Office PowerPoint</Application>
  <PresentationFormat>On-screen Show (4:3)</PresentationFormat>
  <Paragraphs>496</Paragraphs>
  <Slides>52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 PL ShanHeiSun Uni</vt:lpstr>
      <vt:lpstr>Arial</vt:lpstr>
      <vt:lpstr>Century Gothic</vt:lpstr>
      <vt:lpstr>Courier 10 Pitch</vt:lpstr>
      <vt:lpstr>Courier New</vt:lpstr>
      <vt:lpstr>DejaVu Sans</vt:lpstr>
      <vt:lpstr>Lucida Sans</vt:lpstr>
      <vt:lpstr>Times New Roman</vt:lpstr>
      <vt:lpstr>Wingdings</vt:lpstr>
      <vt:lpstr>Office Theme</vt:lpstr>
      <vt:lpstr>C and assembly (motivation)</vt:lpstr>
      <vt:lpstr>Why C?</vt:lpstr>
      <vt:lpstr>Why C?</vt:lpstr>
      <vt:lpstr>Example</vt:lpstr>
      <vt:lpstr>PowerPoint Presentation</vt:lpstr>
      <vt:lpstr>Why assembly?</vt:lpstr>
      <vt:lpstr>Example</vt:lpstr>
      <vt:lpstr>Example</vt:lpstr>
      <vt:lpstr>Example</vt:lpstr>
      <vt:lpstr>Example</vt:lpstr>
      <vt:lpstr>C</vt:lpstr>
      <vt:lpstr>The C Programming Language</vt:lpstr>
      <vt:lpstr>The C Programming Language</vt:lpstr>
      <vt:lpstr>The C Programming Language</vt:lpstr>
      <vt:lpstr>C variables</vt:lpstr>
      <vt:lpstr>Integer data types and sizes</vt:lpstr>
      <vt:lpstr>Floating point types and sizes</vt:lpstr>
      <vt:lpstr>Data Type Ranges for x86-64</vt:lpstr>
      <vt:lpstr>Constants</vt:lpstr>
      <vt:lpstr>Arrays</vt:lpstr>
      <vt:lpstr>Structures</vt:lpstr>
      <vt:lpstr>C operators</vt:lpstr>
      <vt:lpstr>Increment and Decrement</vt:lpstr>
      <vt:lpstr>C control flow</vt:lpstr>
      <vt:lpstr>Other control-flow statements</vt:lpstr>
      <vt:lpstr>PowerPoint Presentation</vt:lpstr>
      <vt:lpstr>Example 1</vt:lpstr>
      <vt:lpstr>Breaking down the code</vt:lpstr>
      <vt:lpstr>Passing arguments</vt:lpstr>
      <vt:lpstr>Example 2</vt:lpstr>
      <vt:lpstr>Example 2</vt:lpstr>
      <vt:lpstr>C quirks</vt:lpstr>
      <vt:lpstr>Pointers</vt:lpstr>
      <vt:lpstr>Pointer operators</vt:lpstr>
      <vt:lpstr>Pointer operators</vt:lpstr>
      <vt:lpstr>PowerPoint Presentation</vt:lpstr>
      <vt:lpstr>PowerPoint Presentation</vt:lpstr>
      <vt:lpstr>PowerPoint Presentation</vt:lpstr>
      <vt:lpstr>Pointers and arrays in C</vt:lpstr>
      <vt:lpstr>Pointer arithmetic</vt:lpstr>
      <vt:lpstr>PowerPoint Presentation</vt:lpstr>
      <vt:lpstr>PowerPoint Presentation</vt:lpstr>
      <vt:lpstr>PowerPoint Presentation</vt:lpstr>
      <vt:lpstr>PowerPoint Presentation</vt:lpstr>
      <vt:lpstr>Assignments and expressions</vt:lpstr>
      <vt:lpstr>Tricky expressions</vt:lpstr>
      <vt:lpstr>JPL’s Power of Ten rules</vt:lpstr>
      <vt:lpstr>JPL’s Power of Ten rules</vt:lpstr>
      <vt:lpstr>JPL’s Power of Ten rules</vt:lpstr>
      <vt:lpstr>JPL’s Power of Ten rules</vt:lpstr>
      <vt:lpstr>Extra</vt:lpstr>
      <vt:lpstr>Constant pointers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Randal E. Bryant and David R. O'Hallaron</dc:creator>
  <cp:lastModifiedBy>wuchang</cp:lastModifiedBy>
  <cp:revision>400</cp:revision>
  <cp:lastPrinted>2004-12-31T07:08:10Z</cp:lastPrinted>
  <dcterms:created xsi:type="dcterms:W3CDTF">1998-08-11T09:18:18Z</dcterms:created>
  <dcterms:modified xsi:type="dcterms:W3CDTF">2018-09-25T04:08:51Z</dcterms:modified>
</cp:coreProperties>
</file>